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91" r:id="rId2"/>
    <p:sldId id="414" r:id="rId3"/>
    <p:sldId id="415" r:id="rId4"/>
    <p:sldId id="412" r:id="rId5"/>
    <p:sldId id="301" r:id="rId6"/>
    <p:sldId id="376" r:id="rId7"/>
    <p:sldId id="417" r:id="rId8"/>
    <p:sldId id="418" r:id="rId9"/>
    <p:sldId id="421" r:id="rId10"/>
    <p:sldId id="420" r:id="rId11"/>
    <p:sldId id="413" r:id="rId1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E40"/>
    <a:srgbClr val="E5E5E5"/>
    <a:srgbClr val="F6F6F6"/>
    <a:srgbClr val="F6E9C7"/>
    <a:srgbClr val="D72027"/>
    <a:srgbClr val="65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70" autoAdjust="0"/>
    <p:restoredTop sz="94660"/>
  </p:normalViewPr>
  <p:slideViewPr>
    <p:cSldViewPr snapToGrid="0">
      <p:cViewPr>
        <p:scale>
          <a:sx n="73" d="100"/>
          <a:sy n="73" d="100"/>
        </p:scale>
        <p:origin x="1800" y="9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6" d="100"/>
        <a:sy n="116" d="100"/>
      </p:scale>
      <p:origin x="0" y="-106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C26B5F-14F2-4EAD-8D1E-E30C4ECBDCB7}" type="datetimeFigureOut">
              <a:rPr lang="nl-NL" smtClean="0"/>
              <a:t>9-8-2021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832C53-FB1D-4BF2-9ACD-1CB31212761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56169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6CC17E-F08A-4D91-8E93-AAC0F208085A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32968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6CC17E-F08A-4D91-8E93-AAC0F208085A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953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6CC17E-F08A-4D91-8E93-AAC0F208085A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76596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6CC17E-F08A-4D91-8E93-AAC0F208085A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49144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6CC17E-F08A-4D91-8E93-AAC0F208085A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67221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http://revel.unice.fr/eriep/index.html?id=3369&amp;format=print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6CC17E-F08A-4D91-8E93-AAC0F208085A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9219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http://revel.unice.fr/eriep/index.html?id=3369&amp;format=print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6CC17E-F08A-4D91-8E93-AAC0F208085A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28102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http://revel.unice.fr/eriep/index.html?id=3369&amp;format=print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6CC17E-F08A-4D91-8E93-AAC0F208085A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52424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http://revel.unice.fr/eriep/index.html?id=3369&amp;format=print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6CC17E-F08A-4D91-8E93-AAC0F208085A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424252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http://revel.unice.fr/eriep/index.html?id=3369&amp;format=print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6CC17E-F08A-4D91-8E93-AAC0F208085A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4004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17047-1A4A-4EB6-9D74-AA4A36300B74}" type="datetimeFigureOut">
              <a:rPr lang="nl-NL" smtClean="0"/>
              <a:t>9-8-2021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7CB-BBA6-4A12-B166-33866D139C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4495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17047-1A4A-4EB6-9D74-AA4A36300B74}" type="datetimeFigureOut">
              <a:rPr lang="nl-NL" smtClean="0"/>
              <a:t>9-8-2021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7CB-BBA6-4A12-B166-33866D139C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569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17047-1A4A-4EB6-9D74-AA4A36300B74}" type="datetimeFigureOut">
              <a:rPr lang="nl-NL" smtClean="0"/>
              <a:t>9-8-2021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7CB-BBA6-4A12-B166-33866D139C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5560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17047-1A4A-4EB6-9D74-AA4A36300B74}" type="datetimeFigureOut">
              <a:rPr lang="nl-NL" smtClean="0"/>
              <a:t>9-8-2021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7CB-BBA6-4A12-B166-33866D139C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6686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17047-1A4A-4EB6-9D74-AA4A36300B74}" type="datetimeFigureOut">
              <a:rPr lang="nl-NL" smtClean="0"/>
              <a:t>9-8-2021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7CB-BBA6-4A12-B166-33866D139C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8077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17047-1A4A-4EB6-9D74-AA4A36300B74}" type="datetimeFigureOut">
              <a:rPr lang="nl-NL" smtClean="0"/>
              <a:t>9-8-2021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7CB-BBA6-4A12-B166-33866D139C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3961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17047-1A4A-4EB6-9D74-AA4A36300B74}" type="datetimeFigureOut">
              <a:rPr lang="nl-NL" smtClean="0"/>
              <a:t>9-8-2021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7CB-BBA6-4A12-B166-33866D139C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3434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17047-1A4A-4EB6-9D74-AA4A36300B74}" type="datetimeFigureOut">
              <a:rPr lang="nl-NL" smtClean="0"/>
              <a:t>9-8-2021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7CB-BBA6-4A12-B166-33866D139C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7600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17047-1A4A-4EB6-9D74-AA4A36300B74}" type="datetimeFigureOut">
              <a:rPr lang="nl-NL" smtClean="0"/>
              <a:t>9-8-2021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7CB-BBA6-4A12-B166-33866D139C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3114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17047-1A4A-4EB6-9D74-AA4A36300B74}" type="datetimeFigureOut">
              <a:rPr lang="nl-NL" smtClean="0"/>
              <a:t>9-8-2021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7CB-BBA6-4A12-B166-33866D139C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1509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17047-1A4A-4EB6-9D74-AA4A36300B74}" type="datetimeFigureOut">
              <a:rPr lang="nl-NL" smtClean="0"/>
              <a:t>9-8-2021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7CB-BBA6-4A12-B166-33866D139C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4593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817047-1A4A-4EB6-9D74-AA4A36300B74}" type="datetimeFigureOut">
              <a:rPr lang="nl-NL" smtClean="0"/>
              <a:t>9-8-2021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DE7CB-BBA6-4A12-B166-33866D139C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9357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socrative.com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7" name="Afbeelding 6" descr="achtergrond.em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7819" y="-1207143"/>
            <a:ext cx="12635345" cy="9384956"/>
          </a:xfrm>
          <a:prstGeom prst="rect">
            <a:avLst/>
          </a:prstGeom>
        </p:spPr>
      </p:pic>
      <p:sp>
        <p:nvSpPr>
          <p:cNvPr id="12" name="Tekstvak 11"/>
          <p:cNvSpPr txBox="1"/>
          <p:nvPr/>
        </p:nvSpPr>
        <p:spPr>
          <a:xfrm>
            <a:off x="1838721" y="2835097"/>
            <a:ext cx="983036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nl-NL" sz="8000" b="1" spc="-150" dirty="0" err="1">
                <a:solidFill>
                  <a:schemeClr val="bg1"/>
                </a:solidFill>
                <a:latin typeface="Arial"/>
                <a:cs typeface="Arial"/>
              </a:rPr>
              <a:t>convenor</a:t>
            </a:r>
            <a:r>
              <a:rPr lang="nl-NL" sz="8000" b="1" spc="-150" dirty="0">
                <a:solidFill>
                  <a:schemeClr val="bg1"/>
                </a:solidFill>
                <a:latin typeface="Arial"/>
                <a:cs typeface="Arial"/>
              </a:rPr>
              <a:t> report </a:t>
            </a:r>
            <a:br>
              <a:rPr lang="nl-NL" sz="8000" spc="-150" dirty="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nl-NL" sz="8000" b="1" spc="-150" dirty="0">
                <a:latin typeface="Arial"/>
                <a:cs typeface="Arial"/>
              </a:rPr>
              <a:t>multimediatest 2021</a:t>
            </a:r>
          </a:p>
        </p:txBody>
      </p:sp>
    </p:spTree>
    <p:extLst>
      <p:ext uri="{BB962C8B-B14F-4D97-AF65-F5344CB8AC3E}">
        <p14:creationId xmlns:p14="http://schemas.microsoft.com/office/powerpoint/2010/main" val="6198619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/>
          <p:cNvSpPr txBox="1"/>
          <p:nvPr/>
        </p:nvSpPr>
        <p:spPr>
          <a:xfrm>
            <a:off x="-731520" y="274320"/>
            <a:ext cx="12607290" cy="4770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	</a:t>
            </a:r>
            <a:r>
              <a:rPr lang="nl-NL" sz="2500" b="1" dirty="0">
                <a:solidFill>
                  <a:schemeClr val="bg1"/>
                </a:solidFill>
              </a:rPr>
              <a:t>Q 28</a:t>
            </a:r>
          </a:p>
        </p:txBody>
      </p:sp>
      <p:sp>
        <p:nvSpPr>
          <p:cNvPr id="10" name="Tekstvak 9"/>
          <p:cNvSpPr txBox="1"/>
          <p:nvPr/>
        </p:nvSpPr>
        <p:spPr>
          <a:xfrm>
            <a:off x="-514350" y="4552864"/>
            <a:ext cx="1680210" cy="4770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sz="2500" b="1" dirty="0">
                <a:solidFill>
                  <a:schemeClr val="bg1"/>
                </a:solidFill>
              </a:rPr>
              <a:t>	   A</a:t>
            </a:r>
          </a:p>
        </p:txBody>
      </p:sp>
      <p:sp>
        <p:nvSpPr>
          <p:cNvPr id="11" name="Tekstvak 10"/>
          <p:cNvSpPr txBox="1"/>
          <p:nvPr/>
        </p:nvSpPr>
        <p:spPr>
          <a:xfrm>
            <a:off x="1165861" y="4552864"/>
            <a:ext cx="5535564" cy="477054"/>
          </a:xfrm>
          <a:prstGeom prst="rect">
            <a:avLst/>
          </a:prstGeom>
          <a:solidFill>
            <a:srgbClr val="F2DE40"/>
          </a:solidFill>
          <a:ln>
            <a:solidFill>
              <a:srgbClr val="F2DE40"/>
            </a:solidFill>
          </a:ln>
        </p:spPr>
        <p:txBody>
          <a:bodyPr wrap="square" rtlCol="0">
            <a:spAutoFit/>
          </a:bodyPr>
          <a:lstStyle/>
          <a:p>
            <a:r>
              <a:rPr lang="en-US" sz="2500" b="1"/>
              <a:t>male and female dwellers of Barcelona </a:t>
            </a:r>
            <a:endParaRPr lang="nl-NL" sz="2500" b="1" dirty="0" err="1"/>
          </a:p>
        </p:txBody>
      </p:sp>
      <p:sp>
        <p:nvSpPr>
          <p:cNvPr id="12" name="Tekstvak 11"/>
          <p:cNvSpPr txBox="1"/>
          <p:nvPr/>
        </p:nvSpPr>
        <p:spPr>
          <a:xfrm>
            <a:off x="-514350" y="5123552"/>
            <a:ext cx="1680209" cy="4770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sz="2500" b="1" dirty="0">
                <a:solidFill>
                  <a:schemeClr val="bg1"/>
                </a:solidFill>
              </a:rPr>
              <a:t>	   B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1165861" y="5123552"/>
            <a:ext cx="5535563" cy="477054"/>
          </a:xfrm>
          <a:prstGeom prst="rect">
            <a:avLst/>
          </a:prstGeom>
          <a:solidFill>
            <a:srgbClr val="F2DE40"/>
          </a:solidFill>
          <a:ln>
            <a:solidFill>
              <a:srgbClr val="F2DE40"/>
            </a:solidFill>
          </a:ln>
        </p:spPr>
        <p:txBody>
          <a:bodyPr wrap="square" rtlCol="0">
            <a:spAutoFit/>
          </a:bodyPr>
          <a:lstStyle/>
          <a:p>
            <a:r>
              <a:rPr lang="nl-NL" sz="2500" b="1" dirty="0" err="1"/>
              <a:t>local</a:t>
            </a:r>
            <a:r>
              <a:rPr lang="nl-NL" sz="2500" b="1" dirty="0"/>
              <a:t> </a:t>
            </a:r>
            <a:r>
              <a:rPr lang="nl-NL" sz="2500" b="1" dirty="0" err="1"/>
              <a:t>dwellers</a:t>
            </a:r>
            <a:r>
              <a:rPr lang="nl-NL" sz="2500" b="1" dirty="0"/>
              <a:t> </a:t>
            </a:r>
            <a:r>
              <a:rPr lang="nl-NL" sz="2500" b="1" dirty="0" err="1"/>
              <a:t>and</a:t>
            </a:r>
            <a:r>
              <a:rPr lang="nl-NL" sz="2500" b="1" dirty="0"/>
              <a:t> </a:t>
            </a:r>
            <a:r>
              <a:rPr lang="nl-NL" sz="2500" b="1" dirty="0" err="1"/>
              <a:t>tourists</a:t>
            </a:r>
            <a:endParaRPr lang="nl-NL" sz="2500" b="1" dirty="0"/>
          </a:p>
        </p:txBody>
      </p:sp>
      <p:sp>
        <p:nvSpPr>
          <p:cNvPr id="14" name="Tekstvak 13"/>
          <p:cNvSpPr txBox="1"/>
          <p:nvPr/>
        </p:nvSpPr>
        <p:spPr>
          <a:xfrm>
            <a:off x="-514350" y="5694240"/>
            <a:ext cx="1680209" cy="4770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sz="2500" b="1" dirty="0">
                <a:solidFill>
                  <a:schemeClr val="bg1"/>
                </a:solidFill>
              </a:rPr>
              <a:t>	   C</a:t>
            </a:r>
          </a:p>
        </p:txBody>
      </p:sp>
      <p:sp>
        <p:nvSpPr>
          <p:cNvPr id="15" name="Tekstvak 14"/>
          <p:cNvSpPr txBox="1"/>
          <p:nvPr/>
        </p:nvSpPr>
        <p:spPr>
          <a:xfrm>
            <a:off x="1165861" y="5694240"/>
            <a:ext cx="5535562" cy="477054"/>
          </a:xfrm>
          <a:prstGeom prst="rect">
            <a:avLst/>
          </a:prstGeom>
          <a:solidFill>
            <a:srgbClr val="F2DE40"/>
          </a:solidFill>
          <a:ln>
            <a:solidFill>
              <a:srgbClr val="F2DE40"/>
            </a:solidFill>
          </a:ln>
        </p:spPr>
        <p:txBody>
          <a:bodyPr wrap="square" rtlCol="0">
            <a:spAutoFit/>
          </a:bodyPr>
          <a:lstStyle/>
          <a:p>
            <a:r>
              <a:rPr lang="en-US" sz="2500" b="1"/>
              <a:t>poor and rich dwellers of Barcelona</a:t>
            </a:r>
            <a:endParaRPr lang="nl-NL" sz="2500" b="1" dirty="0"/>
          </a:p>
        </p:txBody>
      </p:sp>
      <p:sp>
        <p:nvSpPr>
          <p:cNvPr id="16" name="Tekstvak 15"/>
          <p:cNvSpPr txBox="1"/>
          <p:nvPr/>
        </p:nvSpPr>
        <p:spPr>
          <a:xfrm>
            <a:off x="-514350" y="6264928"/>
            <a:ext cx="1680209" cy="4770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sz="2500" b="1" dirty="0">
                <a:solidFill>
                  <a:schemeClr val="bg1"/>
                </a:solidFill>
              </a:rPr>
              <a:t>	   D</a:t>
            </a:r>
          </a:p>
        </p:txBody>
      </p:sp>
      <p:sp>
        <p:nvSpPr>
          <p:cNvPr id="17" name="Tekstvak 16"/>
          <p:cNvSpPr txBox="1"/>
          <p:nvPr/>
        </p:nvSpPr>
        <p:spPr>
          <a:xfrm>
            <a:off x="1165860" y="6264928"/>
            <a:ext cx="5535561" cy="477054"/>
          </a:xfrm>
          <a:prstGeom prst="rect">
            <a:avLst/>
          </a:prstGeom>
          <a:solidFill>
            <a:srgbClr val="F2DE40"/>
          </a:solidFill>
          <a:ln>
            <a:solidFill>
              <a:srgbClr val="F2DE40"/>
            </a:solidFill>
          </a:ln>
        </p:spPr>
        <p:txBody>
          <a:bodyPr wrap="square" rtlCol="0">
            <a:spAutoFit/>
          </a:bodyPr>
          <a:lstStyle/>
          <a:p>
            <a:r>
              <a:rPr lang="en-US" sz="2500" b="1" dirty="0"/>
              <a:t>students (16-25) and </a:t>
            </a:r>
            <a:r>
              <a:rPr lang="en-US" sz="2500" b="1" dirty="0" err="1"/>
              <a:t>eldery</a:t>
            </a:r>
            <a:r>
              <a:rPr lang="en-US" sz="2500" b="1" dirty="0"/>
              <a:t> (65+)</a:t>
            </a:r>
            <a:endParaRPr lang="nl-NL" sz="2500" b="1" dirty="0"/>
          </a:p>
        </p:txBody>
      </p:sp>
      <p:sp>
        <p:nvSpPr>
          <p:cNvPr id="7" name="Tekstvak 6"/>
          <p:cNvSpPr txBox="1"/>
          <p:nvPr/>
        </p:nvSpPr>
        <p:spPr>
          <a:xfrm>
            <a:off x="1165860" y="274320"/>
            <a:ext cx="12192000" cy="4770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nl-NL" sz="2500" b="1" dirty="0"/>
              <a:t>In </a:t>
            </a:r>
            <a:r>
              <a:rPr lang="nl-NL" sz="2500" b="1" dirty="0" err="1"/>
              <a:t>what</a:t>
            </a:r>
            <a:r>
              <a:rPr lang="nl-NL" sz="2500" b="1" dirty="0"/>
              <a:t> country </a:t>
            </a:r>
            <a:r>
              <a:rPr lang="nl-NL" sz="2500" b="1" dirty="0" err="1"/>
              <a:t>were</a:t>
            </a:r>
            <a:r>
              <a:rPr lang="nl-NL" sz="2500" b="1" dirty="0"/>
              <a:t> these </a:t>
            </a:r>
            <a:r>
              <a:rPr lang="nl-NL" sz="2500" b="1" dirty="0" err="1"/>
              <a:t>photographs</a:t>
            </a:r>
            <a:r>
              <a:rPr lang="nl-NL" sz="2500" b="1" dirty="0"/>
              <a:t> taken?</a:t>
            </a:r>
          </a:p>
        </p:txBody>
      </p:sp>
      <p:pic>
        <p:nvPicPr>
          <p:cNvPr id="23" name="Afbeelding 22" descr="achtergrond.emf">
            <a:extLst>
              <a:ext uri="{FF2B5EF4-FFF2-40B4-BE49-F238E27FC236}">
                <a16:creationId xmlns:a16="http://schemas.microsoft.com/office/drawing/2014/main" id="{4D5A2CDA-44F7-4587-ACD6-A9773A9545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" t="44456" r="-110" b="33231"/>
          <a:stretch/>
        </p:blipFill>
        <p:spPr>
          <a:xfrm>
            <a:off x="980901" y="272630"/>
            <a:ext cx="12635345" cy="477054"/>
          </a:xfrm>
          <a:prstGeom prst="rect">
            <a:avLst/>
          </a:prstGeom>
        </p:spPr>
      </p:pic>
      <p:sp>
        <p:nvSpPr>
          <p:cNvPr id="21" name="Tekstvak 20">
            <a:extLst>
              <a:ext uri="{FF2B5EF4-FFF2-40B4-BE49-F238E27FC236}">
                <a16:creationId xmlns:a16="http://schemas.microsoft.com/office/drawing/2014/main" id="{2DEFBFB0-83D9-4FD8-8DB6-91FFF5A2A1B5}"/>
              </a:ext>
            </a:extLst>
          </p:cNvPr>
          <p:cNvSpPr txBox="1"/>
          <p:nvPr/>
        </p:nvSpPr>
        <p:spPr>
          <a:xfrm>
            <a:off x="1055235" y="274319"/>
            <a:ext cx="1113676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/>
              <a:t>Based on data from Twitter, this map shows how Barcelona is perceived by: </a:t>
            </a:r>
            <a:endParaRPr lang="nl-NL" sz="2500" b="1" dirty="0"/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EBEA424E-4C42-4F4B-AC13-735450FBB80A}"/>
              </a:ext>
            </a:extLst>
          </p:cNvPr>
          <p:cNvSpPr txBox="1"/>
          <p:nvPr/>
        </p:nvSpPr>
        <p:spPr>
          <a:xfrm>
            <a:off x="325754" y="686706"/>
            <a:ext cx="394004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US" b="1" i="0" dirty="0">
              <a:effectLst/>
              <a:latin typeface="Montserrat"/>
            </a:endParaRPr>
          </a:p>
          <a:p>
            <a:pPr algn="l"/>
            <a:r>
              <a:rPr lang="en-US" b="1" i="0" dirty="0">
                <a:solidFill>
                  <a:srgbClr val="555555"/>
                </a:solidFill>
                <a:effectLst/>
                <a:latin typeface="Inter"/>
              </a:rPr>
              <a:t>Left map:</a:t>
            </a:r>
            <a:r>
              <a:rPr lang="en-US" b="0" i="0" dirty="0">
                <a:solidFill>
                  <a:srgbClr val="555555"/>
                </a:solidFill>
                <a:effectLst/>
                <a:latin typeface="Inter"/>
              </a:rPr>
              <a:t> satellite-image of Barcelona </a:t>
            </a:r>
          </a:p>
          <a:p>
            <a:pPr algn="l"/>
            <a:r>
              <a:rPr lang="en-US" b="1" i="0" dirty="0">
                <a:solidFill>
                  <a:srgbClr val="555555"/>
                </a:solidFill>
                <a:effectLst/>
                <a:latin typeface="Inter"/>
              </a:rPr>
              <a:t>Right map:</a:t>
            </a:r>
            <a:r>
              <a:rPr lang="en-US" b="0" i="0" dirty="0">
                <a:solidFill>
                  <a:srgbClr val="555555"/>
                </a:solidFill>
                <a:effectLst/>
                <a:latin typeface="Inter"/>
              </a:rPr>
              <a:t> a Twitter*-based heat map of Barcelona (Spain). The red dots indicate photos taken by GROUP 1, while the blue dots indicate photos taken by GROUP 2 and the yellow dots might be either.</a:t>
            </a:r>
          </a:p>
          <a:p>
            <a:pPr algn="l"/>
            <a:r>
              <a:rPr lang="en-US" b="0" i="0" dirty="0">
                <a:solidFill>
                  <a:srgbClr val="555555"/>
                </a:solidFill>
                <a:effectLst/>
                <a:latin typeface="Inter"/>
              </a:rPr>
              <a:t>*Twitter is a social media platform.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8E301E00-9FF2-4693-8B86-8461D455D0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793" y="872979"/>
            <a:ext cx="6554208" cy="356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5670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/>
          <p:cNvSpPr txBox="1"/>
          <p:nvPr/>
        </p:nvSpPr>
        <p:spPr>
          <a:xfrm>
            <a:off x="-731520" y="274320"/>
            <a:ext cx="12607290" cy="4770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	</a:t>
            </a:r>
            <a:r>
              <a:rPr lang="nl-NL" sz="25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1165860" y="274320"/>
            <a:ext cx="12192000" cy="4770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nl-NL" sz="2500" b="1" dirty="0"/>
              <a:t>In </a:t>
            </a:r>
            <a:r>
              <a:rPr lang="nl-NL" sz="2500" b="1" dirty="0" err="1"/>
              <a:t>what</a:t>
            </a:r>
            <a:r>
              <a:rPr lang="nl-NL" sz="2500" b="1" dirty="0"/>
              <a:t> country </a:t>
            </a:r>
            <a:r>
              <a:rPr lang="nl-NL" sz="2500" b="1" dirty="0" err="1"/>
              <a:t>were</a:t>
            </a:r>
            <a:r>
              <a:rPr lang="nl-NL" sz="2500" b="1" dirty="0"/>
              <a:t> these </a:t>
            </a:r>
            <a:r>
              <a:rPr lang="nl-NL" sz="2500" b="1" dirty="0" err="1"/>
              <a:t>photographs</a:t>
            </a:r>
            <a:r>
              <a:rPr lang="nl-NL" sz="2500" b="1" dirty="0"/>
              <a:t> taken?</a:t>
            </a:r>
          </a:p>
        </p:txBody>
      </p:sp>
      <p:pic>
        <p:nvPicPr>
          <p:cNvPr id="23" name="Afbeelding 22" descr="achtergrond.emf">
            <a:extLst>
              <a:ext uri="{FF2B5EF4-FFF2-40B4-BE49-F238E27FC236}">
                <a16:creationId xmlns:a16="http://schemas.microsoft.com/office/drawing/2014/main" id="{4D5A2CDA-44F7-4587-ACD6-A9773A9545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" t="44455" r="-110" b="43018"/>
          <a:stretch/>
        </p:blipFill>
        <p:spPr>
          <a:xfrm>
            <a:off x="980901" y="272629"/>
            <a:ext cx="12635345" cy="478745"/>
          </a:xfrm>
          <a:prstGeom prst="rect">
            <a:avLst/>
          </a:prstGeom>
        </p:spPr>
      </p:pic>
      <p:sp>
        <p:nvSpPr>
          <p:cNvPr id="21" name="Tekstvak 20">
            <a:extLst>
              <a:ext uri="{FF2B5EF4-FFF2-40B4-BE49-F238E27FC236}">
                <a16:creationId xmlns:a16="http://schemas.microsoft.com/office/drawing/2014/main" id="{2DEFBFB0-83D9-4FD8-8DB6-91FFF5A2A1B5}"/>
              </a:ext>
            </a:extLst>
          </p:cNvPr>
          <p:cNvSpPr txBox="1"/>
          <p:nvPr/>
        </p:nvSpPr>
        <p:spPr>
          <a:xfrm>
            <a:off x="1055235" y="274319"/>
            <a:ext cx="12192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500" b="1" dirty="0" err="1"/>
              <a:t>Prospects</a:t>
            </a:r>
            <a:r>
              <a:rPr lang="nl-NL" sz="2500" b="1" dirty="0"/>
              <a:t> </a:t>
            </a:r>
            <a:r>
              <a:rPr lang="nl-NL" sz="2500" b="1" dirty="0" err="1"/>
              <a:t>for</a:t>
            </a:r>
            <a:r>
              <a:rPr lang="nl-NL" sz="2500" b="1" dirty="0"/>
              <a:t> next </a:t>
            </a:r>
            <a:r>
              <a:rPr lang="nl-NL" sz="2500" b="1" dirty="0" err="1"/>
              <a:t>years</a:t>
            </a:r>
            <a:r>
              <a:rPr lang="nl-NL" sz="2500" b="1" dirty="0"/>
              <a:t> MMT</a:t>
            </a:r>
          </a:p>
        </p:txBody>
      </p:sp>
      <p:sp>
        <p:nvSpPr>
          <p:cNvPr id="22" name="TextBox 2">
            <a:extLst>
              <a:ext uri="{FF2B5EF4-FFF2-40B4-BE49-F238E27FC236}">
                <a16:creationId xmlns:a16="http://schemas.microsoft.com/office/drawing/2014/main" id="{E2D76785-AFCE-4966-85E0-60A0D67C8EE0}"/>
              </a:ext>
            </a:extLst>
          </p:cNvPr>
          <p:cNvSpPr txBox="1"/>
          <p:nvPr/>
        </p:nvSpPr>
        <p:spPr>
          <a:xfrm>
            <a:off x="1165860" y="1122363"/>
            <a:ext cx="6005649" cy="81714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500" dirty="0" err="1"/>
              <a:t>Please</a:t>
            </a:r>
            <a:r>
              <a:rPr lang="nl-NL" sz="2500" dirty="0"/>
              <a:t> sent in 50/50 </a:t>
            </a:r>
            <a:r>
              <a:rPr lang="nl-NL" sz="2500" dirty="0" err="1"/>
              <a:t>physical</a:t>
            </a:r>
            <a:r>
              <a:rPr lang="nl-NL" sz="2500" dirty="0"/>
              <a:t> </a:t>
            </a:r>
            <a:r>
              <a:rPr lang="nl-NL" sz="2500" dirty="0" err="1"/>
              <a:t>and</a:t>
            </a:r>
            <a:r>
              <a:rPr lang="nl-NL" sz="2500" dirty="0"/>
              <a:t> </a:t>
            </a:r>
            <a:r>
              <a:rPr lang="nl-NL" sz="2500" b="1" dirty="0"/>
              <a:t>human</a:t>
            </a:r>
            <a:r>
              <a:rPr lang="nl-NL" sz="2500" dirty="0"/>
              <a:t> </a:t>
            </a:r>
            <a:r>
              <a:rPr lang="nl-NL" sz="2500" dirty="0" err="1"/>
              <a:t>geography</a:t>
            </a:r>
            <a:r>
              <a:rPr lang="nl-NL" sz="2500" dirty="0"/>
              <a:t> </a:t>
            </a:r>
            <a:r>
              <a:rPr lang="nl-NL" sz="2500" dirty="0" err="1"/>
              <a:t>questions</a:t>
            </a:r>
            <a:endParaRPr lang="nl-NL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500" dirty="0" err="1"/>
              <a:t>Questions</a:t>
            </a:r>
            <a:r>
              <a:rPr lang="nl-NL" sz="2500" dirty="0"/>
              <a:t> </a:t>
            </a:r>
            <a:r>
              <a:rPr lang="nl-NL" sz="2500" dirty="0" err="1"/>
              <a:t>containing</a:t>
            </a:r>
            <a:r>
              <a:rPr lang="nl-NL" sz="2500" dirty="0"/>
              <a:t> a ‘</a:t>
            </a:r>
            <a:r>
              <a:rPr lang="nl-NL" sz="2500" b="1" dirty="0" err="1"/>
              <a:t>geographical</a:t>
            </a:r>
            <a:r>
              <a:rPr lang="nl-NL" sz="2500" b="1" dirty="0"/>
              <a:t> story</a:t>
            </a:r>
            <a:r>
              <a:rPr lang="nl-NL" sz="2500" dirty="0"/>
              <a:t>’ </a:t>
            </a:r>
            <a:r>
              <a:rPr lang="nl-NL" sz="2500" dirty="0" err="1"/>
              <a:t>and</a:t>
            </a:r>
            <a:r>
              <a:rPr lang="nl-NL" sz="2500" dirty="0"/>
              <a:t>  ‘</a:t>
            </a:r>
            <a:r>
              <a:rPr lang="nl-NL" sz="2500" b="1" dirty="0" err="1"/>
              <a:t>everyday</a:t>
            </a:r>
            <a:r>
              <a:rPr lang="nl-NL" sz="2500" b="1" dirty="0"/>
              <a:t> </a:t>
            </a:r>
            <a:r>
              <a:rPr lang="nl-NL" sz="2500" b="1" dirty="0" err="1"/>
              <a:t>geographies</a:t>
            </a:r>
            <a:r>
              <a:rPr lang="nl-NL" sz="2500" dirty="0"/>
              <a:t>’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500" dirty="0" err="1"/>
              <a:t>Instructions</a:t>
            </a:r>
            <a:r>
              <a:rPr lang="nl-NL" sz="2500" dirty="0"/>
              <a:t> on </a:t>
            </a:r>
            <a:r>
              <a:rPr lang="nl-NL" sz="2500" dirty="0" err="1"/>
              <a:t>which</a:t>
            </a:r>
            <a:r>
              <a:rPr lang="nl-NL" sz="2500" dirty="0"/>
              <a:t> kind of file-types/resource </a:t>
            </a:r>
            <a:r>
              <a:rPr lang="nl-NL" sz="2500" dirty="0" err="1"/>
              <a:t>can</a:t>
            </a:r>
            <a:r>
              <a:rPr lang="nl-NL" sz="2500" dirty="0"/>
              <a:t> </a:t>
            </a:r>
            <a:r>
              <a:rPr lang="nl-NL" sz="2500" dirty="0" err="1"/>
              <a:t>be</a:t>
            </a:r>
            <a:r>
              <a:rPr lang="nl-NL" sz="2500" dirty="0"/>
              <a:t> </a:t>
            </a:r>
            <a:r>
              <a:rPr lang="nl-NL" sz="2500" dirty="0" err="1"/>
              <a:t>used</a:t>
            </a:r>
            <a:r>
              <a:rPr lang="nl-NL" sz="2500" dirty="0"/>
              <a:t> </a:t>
            </a:r>
            <a:r>
              <a:rPr lang="nl-NL" sz="2500" dirty="0" err="1"/>
              <a:t>will</a:t>
            </a:r>
            <a:r>
              <a:rPr lang="nl-NL" sz="2500" dirty="0"/>
              <a:t> follow.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500" dirty="0"/>
          </a:p>
          <a:p>
            <a:r>
              <a:rPr lang="nl-NL" sz="2500" dirty="0"/>
              <a:t>     2021.08.15</a:t>
            </a:r>
            <a:br>
              <a:rPr lang="nl-NL" sz="2500" dirty="0"/>
            </a:br>
            <a:r>
              <a:rPr lang="nl-NL" sz="2500" dirty="0"/>
              <a:t>     Tim Schuring </a:t>
            </a:r>
            <a:br>
              <a:rPr lang="nl-NL" sz="2500" i="1" dirty="0"/>
            </a:br>
            <a:r>
              <a:rPr lang="nl-NL" sz="2500" i="1" dirty="0"/>
              <a:t>     MMT </a:t>
            </a:r>
            <a:r>
              <a:rPr lang="nl-NL" sz="2500" i="1" dirty="0" err="1"/>
              <a:t>convenor</a:t>
            </a:r>
            <a:endParaRPr lang="nl-NL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500" dirty="0"/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D3131AE4-E177-4702-B909-551E514FB1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73" t="4432" r="3747" b="5500"/>
          <a:stretch/>
        </p:blipFill>
        <p:spPr>
          <a:xfrm>
            <a:off x="7733211" y="992777"/>
            <a:ext cx="4142560" cy="571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932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/>
          <p:cNvSpPr txBox="1"/>
          <p:nvPr/>
        </p:nvSpPr>
        <p:spPr>
          <a:xfrm>
            <a:off x="-731520" y="274320"/>
            <a:ext cx="12607290" cy="4770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	</a:t>
            </a:r>
            <a:r>
              <a:rPr lang="nl-NL" sz="25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1165860" y="274320"/>
            <a:ext cx="12192000" cy="4770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nl-NL" sz="2500" b="1" dirty="0"/>
              <a:t>In </a:t>
            </a:r>
            <a:r>
              <a:rPr lang="nl-NL" sz="2500" b="1" dirty="0" err="1"/>
              <a:t>what</a:t>
            </a:r>
            <a:r>
              <a:rPr lang="nl-NL" sz="2500" b="1" dirty="0"/>
              <a:t> country </a:t>
            </a:r>
            <a:r>
              <a:rPr lang="nl-NL" sz="2500" b="1" dirty="0" err="1"/>
              <a:t>were</a:t>
            </a:r>
            <a:r>
              <a:rPr lang="nl-NL" sz="2500" b="1" dirty="0"/>
              <a:t> these </a:t>
            </a:r>
            <a:r>
              <a:rPr lang="nl-NL" sz="2500" b="1" dirty="0" err="1"/>
              <a:t>photographs</a:t>
            </a:r>
            <a:r>
              <a:rPr lang="nl-NL" sz="2500" b="1" dirty="0"/>
              <a:t> taken?</a:t>
            </a:r>
          </a:p>
        </p:txBody>
      </p:sp>
      <p:pic>
        <p:nvPicPr>
          <p:cNvPr id="23" name="Afbeelding 22" descr="achtergrond.emf">
            <a:extLst>
              <a:ext uri="{FF2B5EF4-FFF2-40B4-BE49-F238E27FC236}">
                <a16:creationId xmlns:a16="http://schemas.microsoft.com/office/drawing/2014/main" id="{4D5A2CDA-44F7-4587-ACD6-A9773A9545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" t="44455" r="-110" b="43018"/>
          <a:stretch/>
        </p:blipFill>
        <p:spPr>
          <a:xfrm>
            <a:off x="980901" y="272629"/>
            <a:ext cx="12635345" cy="478745"/>
          </a:xfrm>
          <a:prstGeom prst="rect">
            <a:avLst/>
          </a:prstGeom>
        </p:spPr>
      </p:pic>
      <p:sp>
        <p:nvSpPr>
          <p:cNvPr id="21" name="Tekstvak 20">
            <a:extLst>
              <a:ext uri="{FF2B5EF4-FFF2-40B4-BE49-F238E27FC236}">
                <a16:creationId xmlns:a16="http://schemas.microsoft.com/office/drawing/2014/main" id="{2DEFBFB0-83D9-4FD8-8DB6-91FFF5A2A1B5}"/>
              </a:ext>
            </a:extLst>
          </p:cNvPr>
          <p:cNvSpPr txBox="1"/>
          <p:nvPr/>
        </p:nvSpPr>
        <p:spPr>
          <a:xfrm>
            <a:off x="1055235" y="274319"/>
            <a:ext cx="12192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500" b="1" dirty="0"/>
              <a:t>Multimediatest 2021</a:t>
            </a:r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id="{7DBF6980-34A8-487C-B6AF-7759811C9C85}"/>
              </a:ext>
            </a:extLst>
          </p:cNvPr>
          <p:cNvSpPr txBox="1"/>
          <p:nvPr/>
        </p:nvSpPr>
        <p:spPr>
          <a:xfrm>
            <a:off x="980901" y="1105257"/>
            <a:ext cx="10439238" cy="5863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500" dirty="0" err="1"/>
              <a:t>Questions</a:t>
            </a:r>
            <a:r>
              <a:rPr lang="nl-NL" sz="2500" dirty="0"/>
              <a:t> </a:t>
            </a:r>
            <a:r>
              <a:rPr lang="nl-NL" sz="2500" dirty="0" err="1"/>
              <a:t>proposed</a:t>
            </a:r>
            <a:r>
              <a:rPr lang="nl-NL" sz="2500" dirty="0"/>
              <a:t> </a:t>
            </a:r>
            <a:r>
              <a:rPr lang="nl-NL" sz="2500" dirty="0" err="1"/>
              <a:t>by</a:t>
            </a:r>
            <a:r>
              <a:rPr lang="nl-NL" sz="2500" dirty="0"/>
              <a:t> </a:t>
            </a:r>
            <a:r>
              <a:rPr lang="nl-NL" sz="2500" dirty="0" err="1"/>
              <a:t>many</a:t>
            </a:r>
            <a:r>
              <a:rPr lang="nl-NL" sz="2500" dirty="0"/>
              <a:t> </a:t>
            </a:r>
            <a:r>
              <a:rPr lang="nl-NL" sz="2500" dirty="0" err="1"/>
              <a:t>countries</a:t>
            </a:r>
            <a:r>
              <a:rPr lang="nl-NL" sz="2500" dirty="0"/>
              <a:t> </a:t>
            </a:r>
            <a:r>
              <a:rPr lang="nl-NL" sz="2500" dirty="0" err="1"/>
              <a:t>this</a:t>
            </a:r>
            <a:r>
              <a:rPr lang="nl-NL" sz="2500" dirty="0"/>
              <a:t> </a:t>
            </a:r>
            <a:r>
              <a:rPr lang="nl-NL" sz="2500" dirty="0" err="1"/>
              <a:t>year</a:t>
            </a:r>
            <a:r>
              <a:rPr lang="nl-NL" sz="2500" dirty="0"/>
              <a:t>!</a:t>
            </a:r>
          </a:p>
          <a:p>
            <a:endParaRPr lang="nl-NL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500" b="1" dirty="0" err="1"/>
              <a:t>Pretesting</a:t>
            </a:r>
            <a:r>
              <a:rPr lang="nl-NL" sz="2500" dirty="0"/>
              <a:t> at Utrecht University of </a:t>
            </a:r>
            <a:r>
              <a:rPr lang="nl-NL" sz="2500" dirty="0" err="1"/>
              <a:t>Applied</a:t>
            </a:r>
            <a:r>
              <a:rPr lang="nl-NL" sz="2500" dirty="0"/>
              <a:t> Sciences (Teacher Training </a:t>
            </a:r>
            <a:r>
              <a:rPr lang="nl-NL" sz="2500" dirty="0" err="1"/>
              <a:t>Institute</a:t>
            </a:r>
            <a:r>
              <a:rPr lang="nl-NL" sz="2500" dirty="0"/>
              <a:t>, Hogeschool Utrecht).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500" dirty="0" err="1"/>
              <a:t>Selection</a:t>
            </a:r>
            <a:r>
              <a:rPr lang="nl-NL" sz="2500" dirty="0"/>
              <a:t> of </a:t>
            </a:r>
            <a:r>
              <a:rPr lang="nl-NL" sz="2500" b="1" dirty="0" err="1"/>
              <a:t>final</a:t>
            </a:r>
            <a:r>
              <a:rPr lang="nl-NL" sz="2500" b="1" dirty="0"/>
              <a:t> 40 </a:t>
            </a:r>
            <a:r>
              <a:rPr lang="nl-NL" sz="2500" b="1" dirty="0" err="1"/>
              <a:t>questions</a:t>
            </a:r>
            <a:endParaRPr lang="nl-NL" sz="2500" b="1" dirty="0"/>
          </a:p>
          <a:p>
            <a:r>
              <a:rPr lang="nl-NL" sz="25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500" dirty="0"/>
              <a:t>Feedback </a:t>
            </a:r>
            <a:r>
              <a:rPr lang="nl-NL" sz="2500" dirty="0" err="1"/>
              <a:t>from</a:t>
            </a:r>
            <a:r>
              <a:rPr lang="nl-NL" sz="2500" dirty="0"/>
              <a:t> </a:t>
            </a:r>
            <a:r>
              <a:rPr lang="nl-NL" sz="2500" b="1" dirty="0"/>
              <a:t>MMT-</a:t>
            </a:r>
            <a:r>
              <a:rPr lang="nl-NL" sz="2500" b="1" dirty="0" err="1"/>
              <a:t>working</a:t>
            </a:r>
            <a:r>
              <a:rPr lang="nl-NL" sz="2500" b="1" dirty="0"/>
              <a:t> </a:t>
            </a:r>
            <a:r>
              <a:rPr lang="nl-NL" sz="2500" b="1" dirty="0" err="1"/>
              <a:t>group</a:t>
            </a:r>
            <a:r>
              <a:rPr lang="nl-NL" sz="2500" b="1" dirty="0"/>
              <a:t> </a:t>
            </a:r>
            <a:r>
              <a:rPr lang="nl-NL" sz="2500" dirty="0"/>
              <a:t>on </a:t>
            </a:r>
            <a:r>
              <a:rPr lang="nl-NL" sz="2500" dirty="0" err="1"/>
              <a:t>final</a:t>
            </a:r>
            <a:r>
              <a:rPr lang="nl-NL" sz="2500" dirty="0"/>
              <a:t> 40 </a:t>
            </a:r>
            <a:r>
              <a:rPr lang="nl-NL" sz="2500" dirty="0" err="1"/>
              <a:t>questions</a:t>
            </a:r>
            <a:endParaRPr lang="nl-NL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500" dirty="0" err="1"/>
              <a:t>Changing</a:t>
            </a:r>
            <a:r>
              <a:rPr lang="nl-NL" sz="2500" dirty="0"/>
              <a:t> </a:t>
            </a:r>
            <a:r>
              <a:rPr lang="nl-NL" sz="2500" dirty="0" err="1"/>
              <a:t>some</a:t>
            </a:r>
            <a:r>
              <a:rPr lang="nl-NL" sz="2500" dirty="0"/>
              <a:t> </a:t>
            </a:r>
            <a:r>
              <a:rPr lang="nl-NL" sz="2500" b="1" dirty="0" err="1"/>
              <a:t>answer</a:t>
            </a:r>
            <a:r>
              <a:rPr lang="nl-NL" sz="2500" b="1" dirty="0"/>
              <a:t> options, no overlap </a:t>
            </a:r>
            <a:r>
              <a:rPr lang="nl-NL" sz="2500" b="1" dirty="0" err="1"/>
              <a:t>with</a:t>
            </a:r>
            <a:r>
              <a:rPr lang="nl-NL" sz="2500" b="1" dirty="0"/>
              <a:t> WRT </a:t>
            </a:r>
            <a:r>
              <a:rPr lang="nl-NL" sz="2500" b="1" dirty="0" err="1"/>
              <a:t>and</a:t>
            </a:r>
            <a:r>
              <a:rPr lang="nl-NL" sz="2500" b="1" dirty="0"/>
              <a:t> Fieldwork</a:t>
            </a:r>
            <a:endParaRPr lang="nl-NL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500" dirty="0"/>
              <a:t>No </a:t>
            </a:r>
            <a:r>
              <a:rPr lang="nl-NL" sz="2500" dirty="0" err="1"/>
              <a:t>translation</a:t>
            </a:r>
            <a:r>
              <a:rPr lang="nl-NL" sz="2500" dirty="0"/>
              <a:t> list, but extra time </a:t>
            </a:r>
            <a:r>
              <a:rPr lang="nl-NL" sz="2500" dirty="0" err="1"/>
              <a:t>for</a:t>
            </a:r>
            <a:r>
              <a:rPr lang="nl-NL" sz="2500" dirty="0"/>
              <a:t> non-native English speakers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500" dirty="0" err="1"/>
              <a:t>Not</a:t>
            </a:r>
            <a:r>
              <a:rPr lang="nl-NL" sz="2500" dirty="0"/>
              <a:t> in PowerPoint, but in </a:t>
            </a:r>
            <a:r>
              <a:rPr lang="nl-NL" sz="2500" dirty="0" err="1"/>
              <a:t>Socrative</a:t>
            </a:r>
            <a:r>
              <a:rPr lang="nl-NL" sz="2500" dirty="0"/>
              <a:t>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1893513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/>
          <p:cNvSpPr txBox="1"/>
          <p:nvPr/>
        </p:nvSpPr>
        <p:spPr>
          <a:xfrm>
            <a:off x="-731520" y="274320"/>
            <a:ext cx="12607290" cy="4770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	</a:t>
            </a:r>
            <a:r>
              <a:rPr lang="nl-NL" sz="25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1165860" y="274320"/>
            <a:ext cx="12192000" cy="4770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nl-NL" sz="2500" b="1" dirty="0"/>
              <a:t>In </a:t>
            </a:r>
            <a:r>
              <a:rPr lang="nl-NL" sz="2500" b="1" dirty="0" err="1"/>
              <a:t>what</a:t>
            </a:r>
            <a:r>
              <a:rPr lang="nl-NL" sz="2500" b="1" dirty="0"/>
              <a:t> country </a:t>
            </a:r>
            <a:r>
              <a:rPr lang="nl-NL" sz="2500" b="1" dirty="0" err="1"/>
              <a:t>were</a:t>
            </a:r>
            <a:r>
              <a:rPr lang="nl-NL" sz="2500" b="1" dirty="0"/>
              <a:t> these </a:t>
            </a:r>
            <a:r>
              <a:rPr lang="nl-NL" sz="2500" b="1" dirty="0" err="1"/>
              <a:t>photographs</a:t>
            </a:r>
            <a:r>
              <a:rPr lang="nl-NL" sz="2500" b="1" dirty="0"/>
              <a:t> taken?</a:t>
            </a:r>
          </a:p>
        </p:txBody>
      </p:sp>
      <p:pic>
        <p:nvPicPr>
          <p:cNvPr id="23" name="Afbeelding 22" descr="achtergrond.emf">
            <a:extLst>
              <a:ext uri="{FF2B5EF4-FFF2-40B4-BE49-F238E27FC236}">
                <a16:creationId xmlns:a16="http://schemas.microsoft.com/office/drawing/2014/main" id="{4D5A2CDA-44F7-4587-ACD6-A9773A9545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" t="44455" r="-110" b="43018"/>
          <a:stretch/>
        </p:blipFill>
        <p:spPr>
          <a:xfrm>
            <a:off x="980901" y="272629"/>
            <a:ext cx="12635345" cy="478745"/>
          </a:xfrm>
          <a:prstGeom prst="rect">
            <a:avLst/>
          </a:prstGeom>
        </p:spPr>
      </p:pic>
      <p:sp>
        <p:nvSpPr>
          <p:cNvPr id="21" name="Tekstvak 20">
            <a:extLst>
              <a:ext uri="{FF2B5EF4-FFF2-40B4-BE49-F238E27FC236}">
                <a16:creationId xmlns:a16="http://schemas.microsoft.com/office/drawing/2014/main" id="{2DEFBFB0-83D9-4FD8-8DB6-91FFF5A2A1B5}"/>
              </a:ext>
            </a:extLst>
          </p:cNvPr>
          <p:cNvSpPr txBox="1"/>
          <p:nvPr/>
        </p:nvSpPr>
        <p:spPr>
          <a:xfrm>
            <a:off x="1055235" y="274319"/>
            <a:ext cx="12192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500" b="1" dirty="0"/>
              <a:t>Multimediatest 2021 in </a:t>
            </a:r>
            <a:r>
              <a:rPr lang="nl-NL" sz="2500" b="1" dirty="0" err="1"/>
              <a:t>Socrative</a:t>
            </a:r>
            <a:endParaRPr lang="nl-NL" sz="2500" b="1" dirty="0"/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id="{7DBF6980-34A8-487C-B6AF-7759811C9C85}"/>
              </a:ext>
            </a:extLst>
          </p:cNvPr>
          <p:cNvSpPr txBox="1"/>
          <p:nvPr/>
        </p:nvSpPr>
        <p:spPr>
          <a:xfrm>
            <a:off x="980901" y="1105257"/>
            <a:ext cx="10439238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500" b="1" dirty="0"/>
              <a:t>-  </a:t>
            </a:r>
            <a:r>
              <a:rPr lang="nl-NL" sz="2500" dirty="0"/>
              <a:t>no </a:t>
            </a:r>
            <a:r>
              <a:rPr lang="nl-NL" sz="2500" dirty="0" err="1"/>
              <a:t>moving</a:t>
            </a:r>
            <a:r>
              <a:rPr lang="nl-NL" sz="2500" dirty="0"/>
              <a:t> </a:t>
            </a:r>
            <a:r>
              <a:rPr lang="nl-NL" sz="2500" dirty="0" err="1"/>
              <a:t>charts</a:t>
            </a:r>
            <a:r>
              <a:rPr lang="nl-NL" sz="2500" dirty="0"/>
              <a:t>, video’s, </a:t>
            </a:r>
            <a:r>
              <a:rPr lang="nl-NL" sz="2500" dirty="0" err="1"/>
              <a:t>gif’s</a:t>
            </a:r>
            <a:r>
              <a:rPr lang="nl-NL" sz="2500" dirty="0"/>
              <a:t> </a:t>
            </a:r>
          </a:p>
          <a:p>
            <a:r>
              <a:rPr lang="nl-NL" sz="2500" b="1" dirty="0"/>
              <a:t>-  </a:t>
            </a:r>
            <a:r>
              <a:rPr lang="nl-NL" sz="2500" dirty="0" err="1"/>
              <a:t>questions</a:t>
            </a:r>
            <a:r>
              <a:rPr lang="nl-NL" sz="2500" dirty="0"/>
              <a:t> </a:t>
            </a:r>
            <a:r>
              <a:rPr lang="nl-NL" sz="2500" dirty="0" err="1"/>
              <a:t>and</a:t>
            </a:r>
            <a:r>
              <a:rPr lang="nl-NL" sz="2500" dirty="0"/>
              <a:t> resources </a:t>
            </a:r>
            <a:r>
              <a:rPr lang="nl-NL" sz="2500" dirty="0" err="1"/>
              <a:t>seperated</a:t>
            </a:r>
            <a:r>
              <a:rPr lang="nl-NL" sz="2500" dirty="0"/>
              <a:t> </a:t>
            </a:r>
            <a:br>
              <a:rPr lang="nl-NL" sz="2500" dirty="0"/>
            </a:br>
            <a:r>
              <a:rPr lang="nl-NL" sz="2500" b="1" dirty="0"/>
              <a:t>-  </a:t>
            </a:r>
            <a:r>
              <a:rPr lang="nl-NL" sz="2500" dirty="0" err="1"/>
              <a:t>size</a:t>
            </a:r>
            <a:r>
              <a:rPr lang="nl-NL" sz="2500" dirty="0"/>
              <a:t> of resources</a:t>
            </a:r>
          </a:p>
          <a:p>
            <a:endParaRPr lang="nl-NL" sz="2500" dirty="0"/>
          </a:p>
          <a:p>
            <a:r>
              <a:rPr lang="nl-NL" sz="2500" b="1" dirty="0"/>
              <a:t>+  </a:t>
            </a:r>
            <a:r>
              <a:rPr lang="nl-NL" sz="2500" dirty="0"/>
              <a:t>in context of online </a:t>
            </a:r>
            <a:r>
              <a:rPr lang="nl-NL" sz="2500" dirty="0" err="1"/>
              <a:t>iGeo</a:t>
            </a:r>
            <a:br>
              <a:rPr lang="nl-NL" sz="2500" dirty="0"/>
            </a:br>
            <a:r>
              <a:rPr lang="nl-NL" sz="2500" b="1" dirty="0"/>
              <a:t>+  </a:t>
            </a:r>
            <a:r>
              <a:rPr lang="nl-NL" sz="2500" dirty="0"/>
              <a:t>automatic </a:t>
            </a:r>
            <a:r>
              <a:rPr lang="nl-NL" sz="2500" dirty="0" err="1"/>
              <a:t>marking</a:t>
            </a:r>
            <a:endParaRPr lang="nl-NL" sz="2500" dirty="0"/>
          </a:p>
          <a:p>
            <a:endParaRPr lang="nl-NL" sz="2500" dirty="0"/>
          </a:p>
          <a:p>
            <a:endParaRPr lang="nl-NL" sz="2500" dirty="0"/>
          </a:p>
          <a:p>
            <a:r>
              <a:rPr lang="nl-NL" sz="2500" dirty="0"/>
              <a:t>import </a:t>
            </a:r>
            <a:r>
              <a:rPr lang="nl-NL" sz="2500" dirty="0" err="1"/>
              <a:t>this</a:t>
            </a:r>
            <a:r>
              <a:rPr lang="nl-NL" sz="2500" dirty="0"/>
              <a:t> </a:t>
            </a:r>
            <a:r>
              <a:rPr lang="nl-NL" sz="2500" dirty="0" err="1"/>
              <a:t>years</a:t>
            </a:r>
            <a:r>
              <a:rPr lang="nl-NL" sz="2500" dirty="0"/>
              <a:t> MMT in </a:t>
            </a:r>
            <a:r>
              <a:rPr lang="nl-NL" sz="2500" dirty="0" err="1"/>
              <a:t>Socrative</a:t>
            </a:r>
            <a:r>
              <a:rPr lang="nl-NL" sz="2500" dirty="0"/>
              <a:t> </a:t>
            </a:r>
            <a:r>
              <a:rPr lang="nl-NL" sz="2500" dirty="0" err="1"/>
              <a:t>with</a:t>
            </a:r>
            <a:r>
              <a:rPr lang="nl-NL" sz="2500" dirty="0"/>
              <a:t> </a:t>
            </a:r>
            <a:r>
              <a:rPr lang="nl-NL" sz="2500" dirty="0" err="1"/>
              <a:t>this</a:t>
            </a:r>
            <a:r>
              <a:rPr lang="nl-NL" sz="2500" dirty="0"/>
              <a:t> code: 	</a:t>
            </a:r>
            <a:r>
              <a:rPr lang="nl-NL" sz="2500" b="1" dirty="0"/>
              <a:t>SOC-60183129</a:t>
            </a:r>
            <a:br>
              <a:rPr lang="nl-NL" sz="2500" b="1" dirty="0"/>
            </a:br>
            <a:br>
              <a:rPr lang="nl-NL" sz="2500" dirty="0"/>
            </a:br>
            <a:r>
              <a:rPr lang="nl-NL" sz="2500" b="1" dirty="0" err="1"/>
              <a:t>Try</a:t>
            </a:r>
            <a:r>
              <a:rPr lang="nl-NL" sz="2500" b="1" dirty="0"/>
              <a:t> </a:t>
            </a:r>
            <a:r>
              <a:rPr lang="nl-NL" sz="2500" b="1" dirty="0" err="1"/>
              <a:t>it</a:t>
            </a:r>
            <a:r>
              <a:rPr lang="nl-NL" sz="2500" b="1" dirty="0"/>
              <a:t> </a:t>
            </a:r>
            <a:r>
              <a:rPr lang="nl-NL" sz="2500" b="1" dirty="0" err="1"/>
              <a:t>for</a:t>
            </a:r>
            <a:r>
              <a:rPr lang="nl-NL" sz="2500" b="1" dirty="0"/>
              <a:t> </a:t>
            </a:r>
            <a:r>
              <a:rPr lang="nl-NL" sz="2500" b="1" dirty="0" err="1"/>
              <a:t>yourself</a:t>
            </a:r>
            <a:r>
              <a:rPr lang="nl-NL" sz="2500" b="1" dirty="0"/>
              <a:t>:</a:t>
            </a:r>
            <a:br>
              <a:rPr lang="nl-NL" sz="2500" b="1" dirty="0"/>
            </a:br>
            <a:r>
              <a:rPr lang="nl-NL" sz="2500" dirty="0">
                <a:hlinkClick r:id="rId4"/>
              </a:rPr>
              <a:t>www.socrative.com</a:t>
            </a:r>
            <a:r>
              <a:rPr lang="nl-NL" sz="2500" dirty="0"/>
              <a:t> </a:t>
            </a:r>
            <a:r>
              <a:rPr lang="nl-NL" sz="2500" dirty="0">
                <a:sym typeface="Wingdings" panose="05000000000000000000" pitchFamily="2" charset="2"/>
              </a:rPr>
              <a:t> STUDENT LOGIN  ROOM = IGEO17MMT</a:t>
            </a:r>
            <a:r>
              <a:rPr lang="nl-NL" sz="2500" dirty="0"/>
              <a:t>	</a:t>
            </a:r>
            <a:br>
              <a:rPr lang="nl-NL" sz="2500" dirty="0"/>
            </a:br>
            <a:endParaRPr lang="nl-NL" sz="2500" b="1" dirty="0"/>
          </a:p>
          <a:p>
            <a:r>
              <a:rPr lang="nl-NL" sz="2500" dirty="0"/>
              <a:t>  </a:t>
            </a:r>
          </a:p>
          <a:p>
            <a:r>
              <a:rPr lang="nl-NL" sz="2500" dirty="0"/>
              <a:t>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2094753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/>
          <p:cNvSpPr txBox="1"/>
          <p:nvPr/>
        </p:nvSpPr>
        <p:spPr>
          <a:xfrm>
            <a:off x="-731520" y="274320"/>
            <a:ext cx="12607290" cy="4770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	</a:t>
            </a:r>
            <a:r>
              <a:rPr lang="nl-NL" sz="25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1165860" y="274320"/>
            <a:ext cx="12192000" cy="4770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nl-NL" sz="2500" b="1" dirty="0"/>
              <a:t>In </a:t>
            </a:r>
            <a:r>
              <a:rPr lang="nl-NL" sz="2500" b="1" dirty="0" err="1"/>
              <a:t>what</a:t>
            </a:r>
            <a:r>
              <a:rPr lang="nl-NL" sz="2500" b="1" dirty="0"/>
              <a:t> country </a:t>
            </a:r>
            <a:r>
              <a:rPr lang="nl-NL" sz="2500" b="1" dirty="0" err="1"/>
              <a:t>were</a:t>
            </a:r>
            <a:r>
              <a:rPr lang="nl-NL" sz="2500" b="1" dirty="0"/>
              <a:t> these </a:t>
            </a:r>
            <a:r>
              <a:rPr lang="nl-NL" sz="2500" b="1" dirty="0" err="1"/>
              <a:t>photographs</a:t>
            </a:r>
            <a:r>
              <a:rPr lang="nl-NL" sz="2500" b="1" dirty="0"/>
              <a:t> taken?</a:t>
            </a:r>
          </a:p>
        </p:txBody>
      </p:sp>
      <p:pic>
        <p:nvPicPr>
          <p:cNvPr id="23" name="Afbeelding 22" descr="achtergrond.emf">
            <a:extLst>
              <a:ext uri="{FF2B5EF4-FFF2-40B4-BE49-F238E27FC236}">
                <a16:creationId xmlns:a16="http://schemas.microsoft.com/office/drawing/2014/main" id="{4D5A2CDA-44F7-4587-ACD6-A9773A9545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" t="44455" r="-110" b="43018"/>
          <a:stretch/>
        </p:blipFill>
        <p:spPr>
          <a:xfrm>
            <a:off x="980901" y="272629"/>
            <a:ext cx="12635345" cy="478745"/>
          </a:xfrm>
          <a:prstGeom prst="rect">
            <a:avLst/>
          </a:prstGeom>
        </p:spPr>
      </p:pic>
      <p:sp>
        <p:nvSpPr>
          <p:cNvPr id="21" name="Tekstvak 20">
            <a:extLst>
              <a:ext uri="{FF2B5EF4-FFF2-40B4-BE49-F238E27FC236}">
                <a16:creationId xmlns:a16="http://schemas.microsoft.com/office/drawing/2014/main" id="{2DEFBFB0-83D9-4FD8-8DB6-91FFF5A2A1B5}"/>
              </a:ext>
            </a:extLst>
          </p:cNvPr>
          <p:cNvSpPr txBox="1"/>
          <p:nvPr/>
        </p:nvSpPr>
        <p:spPr>
          <a:xfrm>
            <a:off x="1055235" y="274319"/>
            <a:ext cx="12192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500" b="1" dirty="0"/>
              <a:t>Multimediatest 2021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29EFD90D-03EC-4A43-BC98-0DB497B469BB}"/>
              </a:ext>
            </a:extLst>
          </p:cNvPr>
          <p:cNvSpPr txBox="1"/>
          <p:nvPr/>
        </p:nvSpPr>
        <p:spPr>
          <a:xfrm>
            <a:off x="1055235" y="1258432"/>
            <a:ext cx="997188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			2021		2019	2018	2017	2016	2015	</a:t>
            </a:r>
            <a:br>
              <a:rPr lang="nl-NL" b="1" dirty="0"/>
            </a:br>
            <a:br>
              <a:rPr lang="nl-NL" b="1" dirty="0"/>
            </a:br>
            <a:br>
              <a:rPr lang="nl-NL" b="1" dirty="0"/>
            </a:br>
            <a:r>
              <a:rPr lang="nl-NL" b="1" dirty="0" err="1"/>
              <a:t>average</a:t>
            </a:r>
            <a:r>
              <a:rPr lang="nl-NL" b="1" dirty="0"/>
              <a:t> score		22.94		</a:t>
            </a:r>
            <a:r>
              <a:rPr lang="nl-NL" dirty="0"/>
              <a:t>23.00	23.35 	19.99	23.69	28.66</a:t>
            </a:r>
          </a:p>
          <a:p>
            <a:r>
              <a:rPr lang="nl-NL" b="1" dirty="0"/>
              <a:t>ST.DEV			  5.60  		</a:t>
            </a:r>
            <a:r>
              <a:rPr lang="nl-NL" dirty="0"/>
              <a:t>  4.34	  5.66	  4.61	  5.75          5.15</a:t>
            </a:r>
            <a:br>
              <a:rPr lang="nl-NL" dirty="0"/>
            </a:br>
            <a:br>
              <a:rPr lang="nl-NL" dirty="0"/>
            </a:br>
            <a:br>
              <a:rPr lang="nl-NL" dirty="0"/>
            </a:br>
            <a:r>
              <a:rPr lang="nl-NL" b="1" dirty="0"/>
              <a:t>minimum score                           3		</a:t>
            </a:r>
            <a:r>
              <a:rPr lang="nl-NL" dirty="0"/>
              <a:t>11</a:t>
            </a:r>
            <a:r>
              <a:rPr lang="nl-NL" b="1" dirty="0"/>
              <a:t>		</a:t>
            </a:r>
            <a:r>
              <a:rPr lang="nl-NL" dirty="0"/>
              <a:t>10</a:t>
            </a:r>
            <a:r>
              <a:rPr lang="nl-NL" b="1" dirty="0"/>
              <a:t>	</a:t>
            </a:r>
            <a:r>
              <a:rPr lang="nl-NL" dirty="0"/>
              <a:t>3</a:t>
            </a:r>
            <a:r>
              <a:rPr lang="nl-NL" b="1" dirty="0"/>
              <a:t>	</a:t>
            </a:r>
            <a:r>
              <a:rPr lang="nl-NL" dirty="0"/>
              <a:t>12</a:t>
            </a:r>
            <a:br>
              <a:rPr lang="nl-NL" b="1" dirty="0"/>
            </a:br>
            <a:r>
              <a:rPr lang="nl-NL" b="1" dirty="0"/>
              <a:t>maximum score		36		</a:t>
            </a:r>
            <a:r>
              <a:rPr lang="nl-NL" dirty="0"/>
              <a:t>34</a:t>
            </a:r>
            <a:r>
              <a:rPr lang="nl-NL" b="1" dirty="0"/>
              <a:t>	</a:t>
            </a:r>
            <a:r>
              <a:rPr lang="nl-NL" dirty="0"/>
              <a:t>34</a:t>
            </a:r>
            <a:r>
              <a:rPr lang="nl-NL" b="1" dirty="0"/>
              <a:t>	</a:t>
            </a:r>
            <a:r>
              <a:rPr lang="nl-NL" dirty="0"/>
              <a:t>32</a:t>
            </a:r>
            <a:r>
              <a:rPr lang="nl-NL" b="1" dirty="0"/>
              <a:t>	</a:t>
            </a:r>
            <a:r>
              <a:rPr lang="nl-NL" dirty="0"/>
              <a:t>37</a:t>
            </a:r>
            <a:r>
              <a:rPr lang="nl-NL" b="1" dirty="0"/>
              <a:t>	</a:t>
            </a:r>
            <a:r>
              <a:rPr lang="nl-NL" dirty="0"/>
              <a:t>39</a:t>
            </a:r>
            <a:br>
              <a:rPr lang="nl-NL" dirty="0"/>
            </a:br>
            <a:r>
              <a:rPr lang="nl-NL" b="1" dirty="0" err="1"/>
              <a:t>total</a:t>
            </a:r>
            <a:r>
              <a:rPr lang="nl-NL" b="1" dirty="0"/>
              <a:t> </a:t>
            </a:r>
            <a:r>
              <a:rPr lang="nl-NL" b="1" dirty="0" err="1"/>
              <a:t>questions</a:t>
            </a:r>
            <a:r>
              <a:rPr lang="nl-NL" b="1" dirty="0"/>
              <a:t>		40		</a:t>
            </a:r>
            <a:r>
              <a:rPr lang="nl-NL" dirty="0"/>
              <a:t>40	40	40	40	40</a:t>
            </a:r>
            <a:br>
              <a:rPr lang="nl-NL" dirty="0"/>
            </a:br>
            <a:br>
              <a:rPr lang="nl-NL" b="1" dirty="0"/>
            </a:br>
            <a:br>
              <a:rPr lang="nl-NL" b="1" dirty="0"/>
            </a:br>
            <a:r>
              <a:rPr lang="nl-NL" b="1" dirty="0" err="1"/>
              <a:t>average</a:t>
            </a:r>
            <a:r>
              <a:rPr lang="nl-NL" b="1" dirty="0"/>
              <a:t> p-</a:t>
            </a:r>
            <a:r>
              <a:rPr lang="nl-NL" b="1" dirty="0" err="1"/>
              <a:t>value</a:t>
            </a:r>
            <a:r>
              <a:rPr lang="nl-NL" b="1" dirty="0"/>
              <a:t>		0.57		  </a:t>
            </a:r>
            <a:r>
              <a:rPr lang="nl-NL" dirty="0"/>
              <a:t>0.58</a:t>
            </a:r>
            <a:r>
              <a:rPr lang="nl-NL" b="1" dirty="0"/>
              <a:t>	  </a:t>
            </a:r>
            <a:r>
              <a:rPr lang="nl-NL" dirty="0"/>
              <a:t>0.58</a:t>
            </a:r>
            <a:r>
              <a:rPr lang="nl-NL" b="1" dirty="0"/>
              <a:t>	  </a:t>
            </a:r>
            <a:r>
              <a:rPr lang="nl-NL" dirty="0"/>
              <a:t>0.50</a:t>
            </a:r>
          </a:p>
          <a:p>
            <a:endParaRPr lang="nl-NL" b="1" dirty="0"/>
          </a:p>
          <a:p>
            <a:endParaRPr lang="nl-NL" b="1" dirty="0"/>
          </a:p>
          <a:p>
            <a:endParaRPr lang="nl-NL" b="1" dirty="0"/>
          </a:p>
          <a:p>
            <a:endParaRPr lang="nl-NL" b="1" dirty="0"/>
          </a:p>
        </p:txBody>
      </p:sp>
    </p:spTree>
    <p:extLst>
      <p:ext uri="{BB962C8B-B14F-4D97-AF65-F5344CB8AC3E}">
        <p14:creationId xmlns:p14="http://schemas.microsoft.com/office/powerpoint/2010/main" val="3181953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/>
          <p:cNvSpPr txBox="1"/>
          <p:nvPr/>
        </p:nvSpPr>
        <p:spPr>
          <a:xfrm>
            <a:off x="-731520" y="274320"/>
            <a:ext cx="12607290" cy="4770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	</a:t>
            </a:r>
            <a:r>
              <a:rPr lang="nl-NL" sz="25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1165860" y="274320"/>
            <a:ext cx="12192000" cy="4770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nl-NL" sz="2500" b="1" dirty="0"/>
              <a:t>In </a:t>
            </a:r>
            <a:r>
              <a:rPr lang="nl-NL" sz="2500" b="1" dirty="0" err="1"/>
              <a:t>what</a:t>
            </a:r>
            <a:r>
              <a:rPr lang="nl-NL" sz="2500" b="1" dirty="0"/>
              <a:t> country </a:t>
            </a:r>
            <a:r>
              <a:rPr lang="nl-NL" sz="2500" b="1" dirty="0" err="1"/>
              <a:t>were</a:t>
            </a:r>
            <a:r>
              <a:rPr lang="nl-NL" sz="2500" b="1" dirty="0"/>
              <a:t> these </a:t>
            </a:r>
            <a:r>
              <a:rPr lang="nl-NL" sz="2500" b="1" dirty="0" err="1"/>
              <a:t>photographs</a:t>
            </a:r>
            <a:r>
              <a:rPr lang="nl-NL" sz="2500" b="1" dirty="0"/>
              <a:t> taken?</a:t>
            </a:r>
          </a:p>
        </p:txBody>
      </p:sp>
      <p:pic>
        <p:nvPicPr>
          <p:cNvPr id="23" name="Afbeelding 22" descr="achtergrond.emf">
            <a:extLst>
              <a:ext uri="{FF2B5EF4-FFF2-40B4-BE49-F238E27FC236}">
                <a16:creationId xmlns:a16="http://schemas.microsoft.com/office/drawing/2014/main" id="{4D5A2CDA-44F7-4587-ACD6-A9773A9545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" t="44455" r="-110" b="43018"/>
          <a:stretch/>
        </p:blipFill>
        <p:spPr>
          <a:xfrm>
            <a:off x="980901" y="272629"/>
            <a:ext cx="12635345" cy="478745"/>
          </a:xfrm>
          <a:prstGeom prst="rect">
            <a:avLst/>
          </a:prstGeom>
        </p:spPr>
      </p:pic>
      <p:sp>
        <p:nvSpPr>
          <p:cNvPr id="21" name="Tekstvak 20">
            <a:extLst>
              <a:ext uri="{FF2B5EF4-FFF2-40B4-BE49-F238E27FC236}">
                <a16:creationId xmlns:a16="http://schemas.microsoft.com/office/drawing/2014/main" id="{2DEFBFB0-83D9-4FD8-8DB6-91FFF5A2A1B5}"/>
              </a:ext>
            </a:extLst>
          </p:cNvPr>
          <p:cNvSpPr txBox="1"/>
          <p:nvPr/>
        </p:nvSpPr>
        <p:spPr>
          <a:xfrm>
            <a:off x="1055235" y="274319"/>
            <a:ext cx="12192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500" b="1" dirty="0"/>
              <a:t>Rit </a:t>
            </a:r>
            <a:r>
              <a:rPr lang="nl-NL" sz="2500" b="1" dirty="0" err="1"/>
              <a:t>vs</a:t>
            </a:r>
            <a:r>
              <a:rPr lang="nl-NL" sz="2500" b="1" dirty="0"/>
              <a:t> P-</a:t>
            </a:r>
            <a:r>
              <a:rPr lang="nl-NL" sz="2500" b="1" dirty="0" err="1"/>
              <a:t>values</a:t>
            </a:r>
            <a:r>
              <a:rPr lang="nl-NL" sz="2500" b="1" dirty="0"/>
              <a:t> 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5900F27-3254-4069-B4E8-8C179A26A9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8281" y="949059"/>
            <a:ext cx="3567489" cy="2797948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F84F13CE-FF50-4C38-933E-4E7E055AE2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8281" y="4060052"/>
            <a:ext cx="3600241" cy="2797948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376A4671-6BE5-4685-84DB-E83026932D73}"/>
              </a:ext>
            </a:extLst>
          </p:cNvPr>
          <p:cNvSpPr txBox="1"/>
          <p:nvPr/>
        </p:nvSpPr>
        <p:spPr>
          <a:xfrm>
            <a:off x="8546472" y="1064418"/>
            <a:ext cx="1846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2018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17D3C9D6-F2A1-4176-8DE8-032191FEF597}"/>
              </a:ext>
            </a:extLst>
          </p:cNvPr>
          <p:cNvSpPr txBox="1"/>
          <p:nvPr/>
        </p:nvSpPr>
        <p:spPr>
          <a:xfrm>
            <a:off x="8546471" y="4141088"/>
            <a:ext cx="1846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2019</a:t>
            </a:r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F873EC0B-B872-4A3C-B21A-409E804418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351" y="949059"/>
            <a:ext cx="7700195" cy="5885334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CCECE1E9-26E6-4A70-88D7-52227A5DE1E3}"/>
              </a:ext>
            </a:extLst>
          </p:cNvPr>
          <p:cNvSpPr txBox="1"/>
          <p:nvPr/>
        </p:nvSpPr>
        <p:spPr>
          <a:xfrm>
            <a:off x="1055235" y="1064418"/>
            <a:ext cx="1846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2021</a:t>
            </a:r>
          </a:p>
        </p:txBody>
      </p:sp>
      <p:sp>
        <p:nvSpPr>
          <p:cNvPr id="20" name="Ovaal 19">
            <a:extLst>
              <a:ext uri="{FF2B5EF4-FFF2-40B4-BE49-F238E27FC236}">
                <a16:creationId xmlns:a16="http://schemas.microsoft.com/office/drawing/2014/main" id="{4E1C5256-D8D3-44F2-822A-17285F0BAC2D}"/>
              </a:ext>
            </a:extLst>
          </p:cNvPr>
          <p:cNvSpPr/>
          <p:nvPr/>
        </p:nvSpPr>
        <p:spPr>
          <a:xfrm>
            <a:off x="6096000" y="2598346"/>
            <a:ext cx="341014" cy="341014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012B0905-7478-4E54-B3D1-09138BD9C8D8}"/>
              </a:ext>
            </a:extLst>
          </p:cNvPr>
          <p:cNvSpPr txBox="1"/>
          <p:nvPr/>
        </p:nvSpPr>
        <p:spPr>
          <a:xfrm>
            <a:off x="6260472" y="2168545"/>
            <a:ext cx="190122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300" b="1" dirty="0"/>
              <a:t>easy question </a:t>
            </a:r>
            <a:r>
              <a:rPr lang="nl-NL" sz="1300" b="1" dirty="0" err="1"/>
              <a:t>with</a:t>
            </a:r>
            <a:r>
              <a:rPr lang="nl-NL" sz="1300" b="1" dirty="0"/>
              <a:t> strong </a:t>
            </a:r>
            <a:r>
              <a:rPr lang="nl-NL" sz="1300" b="1" dirty="0" err="1"/>
              <a:t>correlation</a:t>
            </a:r>
            <a:endParaRPr lang="nl-NL" sz="1300" b="1" dirty="0"/>
          </a:p>
        </p:txBody>
      </p:sp>
      <p:sp>
        <p:nvSpPr>
          <p:cNvPr id="33" name="Ovaal 32">
            <a:extLst>
              <a:ext uri="{FF2B5EF4-FFF2-40B4-BE49-F238E27FC236}">
                <a16:creationId xmlns:a16="http://schemas.microsoft.com/office/drawing/2014/main" id="{67D80A48-7CD8-4468-A826-BE27E1E5A321}"/>
              </a:ext>
            </a:extLst>
          </p:cNvPr>
          <p:cNvSpPr/>
          <p:nvPr/>
        </p:nvSpPr>
        <p:spPr>
          <a:xfrm>
            <a:off x="1808181" y="4896418"/>
            <a:ext cx="341014" cy="341014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46694855-F1DA-4313-A7B9-A4F026FCBE4E}"/>
              </a:ext>
            </a:extLst>
          </p:cNvPr>
          <p:cNvSpPr txBox="1"/>
          <p:nvPr/>
        </p:nvSpPr>
        <p:spPr>
          <a:xfrm>
            <a:off x="1113080" y="5237432"/>
            <a:ext cx="190122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300" b="1" dirty="0"/>
              <a:t>hard question </a:t>
            </a:r>
            <a:r>
              <a:rPr lang="nl-NL" sz="1300" b="1" dirty="0" err="1"/>
              <a:t>with</a:t>
            </a:r>
            <a:r>
              <a:rPr lang="nl-NL" sz="1300" b="1" dirty="0"/>
              <a:t> </a:t>
            </a:r>
            <a:r>
              <a:rPr lang="nl-NL" sz="1300" b="1" dirty="0" err="1"/>
              <a:t>negative</a:t>
            </a:r>
            <a:r>
              <a:rPr lang="nl-NL" sz="1300" b="1" dirty="0"/>
              <a:t> </a:t>
            </a:r>
            <a:r>
              <a:rPr lang="nl-NL" sz="1300" b="1" dirty="0" err="1"/>
              <a:t>correlation</a:t>
            </a:r>
            <a:endParaRPr lang="nl-NL" sz="1300" b="1" dirty="0"/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2548E0E4-B13F-4C73-8BF8-B47FF0FCF71F}"/>
              </a:ext>
            </a:extLst>
          </p:cNvPr>
          <p:cNvSpPr txBox="1"/>
          <p:nvPr/>
        </p:nvSpPr>
        <p:spPr>
          <a:xfrm>
            <a:off x="215246" y="1128125"/>
            <a:ext cx="950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Rit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EFD1359E-504C-4F19-B046-2FA98B7DC6BB}"/>
              </a:ext>
            </a:extLst>
          </p:cNvPr>
          <p:cNvSpPr txBox="1"/>
          <p:nvPr/>
        </p:nvSpPr>
        <p:spPr>
          <a:xfrm>
            <a:off x="7313800" y="5114321"/>
            <a:ext cx="950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p-</a:t>
            </a:r>
            <a:r>
              <a:rPr lang="nl-NL" b="1" dirty="0" err="1"/>
              <a:t>value</a:t>
            </a:r>
            <a:endParaRPr lang="nl-NL" b="1" dirty="0"/>
          </a:p>
        </p:txBody>
      </p:sp>
      <p:cxnSp>
        <p:nvCxnSpPr>
          <p:cNvPr id="28" name="Rechte verbindingslijn met pijl 27">
            <a:extLst>
              <a:ext uri="{FF2B5EF4-FFF2-40B4-BE49-F238E27FC236}">
                <a16:creationId xmlns:a16="http://schemas.microsoft.com/office/drawing/2014/main" id="{B7E3BFE4-AA17-434A-BC9B-BCF2F119C87A}"/>
              </a:ext>
            </a:extLst>
          </p:cNvPr>
          <p:cNvCxnSpPr>
            <a:cxnSpLocks/>
          </p:cNvCxnSpPr>
          <p:nvPr/>
        </p:nvCxnSpPr>
        <p:spPr>
          <a:xfrm flipV="1">
            <a:off x="407406" y="1497457"/>
            <a:ext cx="0" cy="67359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echte verbindingslijn met pijl 39">
            <a:extLst>
              <a:ext uri="{FF2B5EF4-FFF2-40B4-BE49-F238E27FC236}">
                <a16:creationId xmlns:a16="http://schemas.microsoft.com/office/drawing/2014/main" id="{C9376852-616E-411B-A170-88811318F2BF}"/>
              </a:ext>
            </a:extLst>
          </p:cNvPr>
          <p:cNvCxnSpPr>
            <a:cxnSpLocks/>
          </p:cNvCxnSpPr>
          <p:nvPr/>
        </p:nvCxnSpPr>
        <p:spPr>
          <a:xfrm flipV="1">
            <a:off x="7151235" y="5114320"/>
            <a:ext cx="775580" cy="1064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2502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ekstvak 4"/>
          <p:cNvSpPr txBox="1"/>
          <p:nvPr/>
        </p:nvSpPr>
        <p:spPr>
          <a:xfrm>
            <a:off x="-731520" y="274320"/>
            <a:ext cx="12607290" cy="4770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	</a:t>
            </a:r>
            <a:r>
              <a:rPr lang="nl-NL" sz="2500" b="1" dirty="0">
                <a:solidFill>
                  <a:schemeClr val="bg1"/>
                </a:solidFill>
              </a:rPr>
              <a:t>Q 26</a:t>
            </a:r>
          </a:p>
        </p:txBody>
      </p:sp>
      <p:sp>
        <p:nvSpPr>
          <p:cNvPr id="10" name="Tekstvak 9"/>
          <p:cNvSpPr txBox="1"/>
          <p:nvPr/>
        </p:nvSpPr>
        <p:spPr>
          <a:xfrm>
            <a:off x="-514350" y="4552864"/>
            <a:ext cx="1680210" cy="4770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sz="2500" b="1" dirty="0">
                <a:solidFill>
                  <a:schemeClr val="bg1"/>
                </a:solidFill>
              </a:rPr>
              <a:t>	   A</a:t>
            </a:r>
          </a:p>
        </p:txBody>
      </p:sp>
      <p:sp>
        <p:nvSpPr>
          <p:cNvPr id="11" name="Tekstvak 10"/>
          <p:cNvSpPr txBox="1"/>
          <p:nvPr/>
        </p:nvSpPr>
        <p:spPr>
          <a:xfrm>
            <a:off x="1165861" y="4552864"/>
            <a:ext cx="3345981" cy="477054"/>
          </a:xfrm>
          <a:prstGeom prst="rect">
            <a:avLst/>
          </a:prstGeom>
          <a:solidFill>
            <a:srgbClr val="F2DE40"/>
          </a:solidFill>
          <a:ln>
            <a:solidFill>
              <a:srgbClr val="F2DE40"/>
            </a:solidFill>
          </a:ln>
        </p:spPr>
        <p:txBody>
          <a:bodyPr wrap="square" rtlCol="0">
            <a:spAutoFit/>
          </a:bodyPr>
          <a:lstStyle/>
          <a:p>
            <a:r>
              <a:rPr lang="nl-NL" sz="2500" b="1" dirty="0"/>
              <a:t>At-risk health care</a:t>
            </a:r>
          </a:p>
        </p:txBody>
      </p:sp>
      <p:sp>
        <p:nvSpPr>
          <p:cNvPr id="12" name="Tekstvak 11"/>
          <p:cNvSpPr txBox="1"/>
          <p:nvPr/>
        </p:nvSpPr>
        <p:spPr>
          <a:xfrm>
            <a:off x="-514350" y="5123552"/>
            <a:ext cx="1680209" cy="4770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sz="2500" b="1" dirty="0">
                <a:solidFill>
                  <a:schemeClr val="bg1"/>
                </a:solidFill>
              </a:rPr>
              <a:t>	   B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1165861" y="5123552"/>
            <a:ext cx="3345981" cy="477054"/>
          </a:xfrm>
          <a:prstGeom prst="rect">
            <a:avLst/>
          </a:prstGeom>
          <a:solidFill>
            <a:srgbClr val="F2DE40"/>
          </a:solidFill>
          <a:ln>
            <a:solidFill>
              <a:srgbClr val="F2DE40"/>
            </a:solidFill>
          </a:ln>
        </p:spPr>
        <p:txBody>
          <a:bodyPr wrap="square" rtlCol="0">
            <a:spAutoFit/>
          </a:bodyPr>
          <a:lstStyle/>
          <a:p>
            <a:r>
              <a:rPr lang="nl-NL" sz="2500" b="1"/>
              <a:t>At-risk languages</a:t>
            </a:r>
            <a:endParaRPr lang="nl-NL" sz="2500" b="1" dirty="0"/>
          </a:p>
        </p:txBody>
      </p:sp>
      <p:sp>
        <p:nvSpPr>
          <p:cNvPr id="14" name="Tekstvak 13"/>
          <p:cNvSpPr txBox="1"/>
          <p:nvPr/>
        </p:nvSpPr>
        <p:spPr>
          <a:xfrm>
            <a:off x="-514350" y="5694240"/>
            <a:ext cx="1680209" cy="4770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sz="2500" b="1" dirty="0">
                <a:solidFill>
                  <a:schemeClr val="bg1"/>
                </a:solidFill>
              </a:rPr>
              <a:t>	   C</a:t>
            </a:r>
          </a:p>
        </p:txBody>
      </p:sp>
      <p:sp>
        <p:nvSpPr>
          <p:cNvPr id="15" name="Tekstvak 14"/>
          <p:cNvSpPr txBox="1"/>
          <p:nvPr/>
        </p:nvSpPr>
        <p:spPr>
          <a:xfrm>
            <a:off x="1165861" y="5694240"/>
            <a:ext cx="3345981" cy="477054"/>
          </a:xfrm>
          <a:prstGeom prst="rect">
            <a:avLst/>
          </a:prstGeom>
          <a:solidFill>
            <a:srgbClr val="F2DE40"/>
          </a:solidFill>
          <a:ln>
            <a:solidFill>
              <a:srgbClr val="F2DE40"/>
            </a:solidFill>
          </a:ln>
        </p:spPr>
        <p:txBody>
          <a:bodyPr wrap="square" rtlCol="0">
            <a:spAutoFit/>
          </a:bodyPr>
          <a:lstStyle/>
          <a:p>
            <a:r>
              <a:rPr lang="nl-NL" sz="2500" b="1" dirty="0"/>
              <a:t>At-risk </a:t>
            </a:r>
            <a:r>
              <a:rPr lang="nl-NL" sz="2500" b="1" dirty="0" err="1"/>
              <a:t>local</a:t>
            </a:r>
            <a:r>
              <a:rPr lang="nl-NL" sz="2500" b="1" dirty="0"/>
              <a:t> </a:t>
            </a:r>
            <a:r>
              <a:rPr lang="nl-NL" sz="2500" b="1" dirty="0" err="1"/>
              <a:t>economies</a:t>
            </a:r>
            <a:endParaRPr lang="nl-NL" sz="2500" b="1" dirty="0"/>
          </a:p>
        </p:txBody>
      </p:sp>
      <p:sp>
        <p:nvSpPr>
          <p:cNvPr id="16" name="Tekstvak 15"/>
          <p:cNvSpPr txBox="1"/>
          <p:nvPr/>
        </p:nvSpPr>
        <p:spPr>
          <a:xfrm>
            <a:off x="-514350" y="6264928"/>
            <a:ext cx="1680209" cy="4770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sz="2500" b="1" dirty="0">
                <a:solidFill>
                  <a:schemeClr val="bg1"/>
                </a:solidFill>
              </a:rPr>
              <a:t>	   D</a:t>
            </a:r>
          </a:p>
        </p:txBody>
      </p:sp>
      <p:sp>
        <p:nvSpPr>
          <p:cNvPr id="17" name="Tekstvak 16"/>
          <p:cNvSpPr txBox="1"/>
          <p:nvPr/>
        </p:nvSpPr>
        <p:spPr>
          <a:xfrm>
            <a:off x="1165861" y="6264928"/>
            <a:ext cx="3345982" cy="477054"/>
          </a:xfrm>
          <a:prstGeom prst="rect">
            <a:avLst/>
          </a:prstGeom>
          <a:solidFill>
            <a:srgbClr val="F2DE40"/>
          </a:solidFill>
          <a:ln>
            <a:solidFill>
              <a:srgbClr val="F2DE40"/>
            </a:solidFill>
          </a:ln>
        </p:spPr>
        <p:txBody>
          <a:bodyPr wrap="square" rtlCol="0">
            <a:spAutoFit/>
          </a:bodyPr>
          <a:lstStyle/>
          <a:p>
            <a:r>
              <a:rPr lang="nl-NL" sz="2500" b="1" dirty="0"/>
              <a:t>At-risk </a:t>
            </a:r>
            <a:r>
              <a:rPr lang="nl-NL" sz="2500" b="1" dirty="0" err="1"/>
              <a:t>religions</a:t>
            </a:r>
            <a:endParaRPr lang="nl-NL" sz="2500" b="1" dirty="0"/>
          </a:p>
        </p:txBody>
      </p:sp>
      <p:sp>
        <p:nvSpPr>
          <p:cNvPr id="7" name="Tekstvak 6"/>
          <p:cNvSpPr txBox="1"/>
          <p:nvPr/>
        </p:nvSpPr>
        <p:spPr>
          <a:xfrm>
            <a:off x="1165860" y="274320"/>
            <a:ext cx="12192000" cy="4770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nl-NL" sz="2500" b="1" dirty="0"/>
              <a:t>In </a:t>
            </a:r>
            <a:r>
              <a:rPr lang="nl-NL" sz="2500" b="1" dirty="0" err="1"/>
              <a:t>what</a:t>
            </a:r>
            <a:r>
              <a:rPr lang="nl-NL" sz="2500" b="1" dirty="0"/>
              <a:t> country </a:t>
            </a:r>
            <a:r>
              <a:rPr lang="nl-NL" sz="2500" b="1" dirty="0" err="1"/>
              <a:t>were</a:t>
            </a:r>
            <a:r>
              <a:rPr lang="nl-NL" sz="2500" b="1" dirty="0"/>
              <a:t> these </a:t>
            </a:r>
            <a:r>
              <a:rPr lang="nl-NL" sz="2500" b="1" dirty="0" err="1"/>
              <a:t>photographs</a:t>
            </a:r>
            <a:r>
              <a:rPr lang="nl-NL" sz="2500" b="1" dirty="0"/>
              <a:t> taken?</a:t>
            </a:r>
          </a:p>
        </p:txBody>
      </p:sp>
      <p:pic>
        <p:nvPicPr>
          <p:cNvPr id="23" name="Afbeelding 22" descr="achtergrond.emf">
            <a:extLst>
              <a:ext uri="{FF2B5EF4-FFF2-40B4-BE49-F238E27FC236}">
                <a16:creationId xmlns:a16="http://schemas.microsoft.com/office/drawing/2014/main" id="{4D5A2CDA-44F7-4587-ACD6-A9773A9545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" t="44456" r="-110" b="33231"/>
          <a:stretch/>
        </p:blipFill>
        <p:spPr>
          <a:xfrm>
            <a:off x="980901" y="272630"/>
            <a:ext cx="12635345" cy="477054"/>
          </a:xfrm>
          <a:prstGeom prst="rect">
            <a:avLst/>
          </a:prstGeom>
        </p:spPr>
      </p:pic>
      <p:sp>
        <p:nvSpPr>
          <p:cNvPr id="21" name="Tekstvak 20">
            <a:extLst>
              <a:ext uri="{FF2B5EF4-FFF2-40B4-BE49-F238E27FC236}">
                <a16:creationId xmlns:a16="http://schemas.microsoft.com/office/drawing/2014/main" id="{2DEFBFB0-83D9-4FD8-8DB6-91FFF5A2A1B5}"/>
              </a:ext>
            </a:extLst>
          </p:cNvPr>
          <p:cNvSpPr txBox="1"/>
          <p:nvPr/>
        </p:nvSpPr>
        <p:spPr>
          <a:xfrm>
            <a:off x="1055235" y="274319"/>
            <a:ext cx="1113676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500" b="1" dirty="0" err="1"/>
              <a:t>What</a:t>
            </a:r>
            <a:r>
              <a:rPr lang="nl-NL" sz="2500" b="1" dirty="0"/>
              <a:t> does </a:t>
            </a:r>
            <a:r>
              <a:rPr lang="nl-NL" sz="2500" b="1" dirty="0" err="1"/>
              <a:t>this</a:t>
            </a:r>
            <a:r>
              <a:rPr lang="nl-NL" sz="2500" b="1" dirty="0"/>
              <a:t> map </a:t>
            </a:r>
            <a:r>
              <a:rPr lang="nl-NL" sz="2500" b="1" dirty="0" err="1"/>
              <a:t>illustrate</a:t>
            </a:r>
            <a:r>
              <a:rPr lang="nl-NL" sz="2500" b="1" dirty="0"/>
              <a:t>?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4E3638F-BD16-4219-BD8D-D9E8661E5A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8621" y="1036195"/>
            <a:ext cx="7283116" cy="3898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824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ekstvak 4"/>
          <p:cNvSpPr txBox="1"/>
          <p:nvPr/>
        </p:nvSpPr>
        <p:spPr>
          <a:xfrm>
            <a:off x="-731520" y="274320"/>
            <a:ext cx="12607290" cy="4770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	</a:t>
            </a:r>
            <a:r>
              <a:rPr lang="nl-NL" sz="2500" b="1" dirty="0">
                <a:solidFill>
                  <a:schemeClr val="bg1"/>
                </a:solidFill>
              </a:rPr>
              <a:t>Q 05</a:t>
            </a:r>
          </a:p>
        </p:txBody>
      </p:sp>
      <p:sp>
        <p:nvSpPr>
          <p:cNvPr id="10" name="Tekstvak 9"/>
          <p:cNvSpPr txBox="1"/>
          <p:nvPr/>
        </p:nvSpPr>
        <p:spPr>
          <a:xfrm>
            <a:off x="-514350" y="4552864"/>
            <a:ext cx="1680210" cy="4770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sz="2500" b="1" dirty="0">
                <a:solidFill>
                  <a:schemeClr val="bg1"/>
                </a:solidFill>
              </a:rPr>
              <a:t>	   A</a:t>
            </a:r>
          </a:p>
        </p:txBody>
      </p:sp>
      <p:sp>
        <p:nvSpPr>
          <p:cNvPr id="11" name="Tekstvak 10"/>
          <p:cNvSpPr txBox="1"/>
          <p:nvPr/>
        </p:nvSpPr>
        <p:spPr>
          <a:xfrm>
            <a:off x="1165861" y="4552864"/>
            <a:ext cx="4561171" cy="477054"/>
          </a:xfrm>
          <a:prstGeom prst="rect">
            <a:avLst/>
          </a:prstGeom>
          <a:solidFill>
            <a:srgbClr val="F2DE40"/>
          </a:solidFill>
          <a:ln>
            <a:solidFill>
              <a:srgbClr val="F2DE40"/>
            </a:solidFill>
          </a:ln>
        </p:spPr>
        <p:txBody>
          <a:bodyPr wrap="square" rtlCol="0">
            <a:spAutoFit/>
          </a:bodyPr>
          <a:lstStyle/>
          <a:p>
            <a:r>
              <a:rPr lang="en-US" sz="2500" b="1" dirty="0"/>
              <a:t>formation of a heat dome</a:t>
            </a:r>
            <a:endParaRPr lang="nl-NL" sz="2500" b="1" dirty="0"/>
          </a:p>
        </p:txBody>
      </p:sp>
      <p:sp>
        <p:nvSpPr>
          <p:cNvPr id="12" name="Tekstvak 11"/>
          <p:cNvSpPr txBox="1"/>
          <p:nvPr/>
        </p:nvSpPr>
        <p:spPr>
          <a:xfrm>
            <a:off x="-514350" y="5123552"/>
            <a:ext cx="1680209" cy="4770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sz="2500" b="1" dirty="0">
                <a:solidFill>
                  <a:schemeClr val="bg1"/>
                </a:solidFill>
              </a:rPr>
              <a:t>	   B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1165861" y="5123552"/>
            <a:ext cx="4561171" cy="477054"/>
          </a:xfrm>
          <a:prstGeom prst="rect">
            <a:avLst/>
          </a:prstGeom>
          <a:solidFill>
            <a:srgbClr val="F2DE40"/>
          </a:solidFill>
          <a:ln>
            <a:solidFill>
              <a:srgbClr val="F2DE40"/>
            </a:solidFill>
          </a:ln>
        </p:spPr>
        <p:txBody>
          <a:bodyPr wrap="square" rtlCol="0">
            <a:spAutoFit/>
          </a:bodyPr>
          <a:lstStyle/>
          <a:p>
            <a:r>
              <a:rPr lang="nl-NL" sz="2500" b="1" dirty="0"/>
              <a:t>human-</a:t>
            </a:r>
            <a:r>
              <a:rPr lang="nl-NL" sz="2500" b="1" dirty="0" err="1"/>
              <a:t>induced</a:t>
            </a:r>
            <a:r>
              <a:rPr lang="nl-NL" sz="2500" b="1" dirty="0"/>
              <a:t> </a:t>
            </a:r>
            <a:r>
              <a:rPr lang="nl-NL" sz="2500" b="1" dirty="0" err="1"/>
              <a:t>climate</a:t>
            </a:r>
            <a:r>
              <a:rPr lang="nl-NL" sz="2500" b="1" dirty="0"/>
              <a:t> change</a:t>
            </a:r>
          </a:p>
        </p:txBody>
      </p:sp>
      <p:sp>
        <p:nvSpPr>
          <p:cNvPr id="14" name="Tekstvak 13"/>
          <p:cNvSpPr txBox="1"/>
          <p:nvPr/>
        </p:nvSpPr>
        <p:spPr>
          <a:xfrm>
            <a:off x="-514350" y="5694240"/>
            <a:ext cx="1680209" cy="4770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sz="2500" b="1" dirty="0">
                <a:solidFill>
                  <a:schemeClr val="bg1"/>
                </a:solidFill>
              </a:rPr>
              <a:t>	   C</a:t>
            </a:r>
          </a:p>
        </p:txBody>
      </p:sp>
      <p:sp>
        <p:nvSpPr>
          <p:cNvPr id="15" name="Tekstvak 14"/>
          <p:cNvSpPr txBox="1"/>
          <p:nvPr/>
        </p:nvSpPr>
        <p:spPr>
          <a:xfrm>
            <a:off x="1165861" y="5694240"/>
            <a:ext cx="4561171" cy="477054"/>
          </a:xfrm>
          <a:prstGeom prst="rect">
            <a:avLst/>
          </a:prstGeom>
          <a:solidFill>
            <a:srgbClr val="F2DE40"/>
          </a:solidFill>
          <a:ln>
            <a:solidFill>
              <a:srgbClr val="F2DE40"/>
            </a:solidFill>
          </a:ln>
        </p:spPr>
        <p:txBody>
          <a:bodyPr wrap="square" rtlCol="0">
            <a:spAutoFit/>
          </a:bodyPr>
          <a:lstStyle/>
          <a:p>
            <a:r>
              <a:rPr lang="nl-NL" sz="2500" b="1" dirty="0" err="1"/>
              <a:t>poor</a:t>
            </a:r>
            <a:r>
              <a:rPr lang="nl-NL" sz="2500" b="1" dirty="0"/>
              <a:t> </a:t>
            </a:r>
            <a:r>
              <a:rPr lang="nl-NL" sz="2500" b="1" dirty="0" err="1"/>
              <a:t>adaptation</a:t>
            </a:r>
            <a:r>
              <a:rPr lang="nl-NL" sz="2500" b="1" dirty="0"/>
              <a:t> </a:t>
            </a:r>
            <a:r>
              <a:rPr lang="nl-NL" sz="2500" b="1" dirty="0" err="1"/>
              <a:t>strategies</a:t>
            </a:r>
            <a:endParaRPr lang="nl-NL" sz="2500" b="1" dirty="0"/>
          </a:p>
        </p:txBody>
      </p:sp>
      <p:sp>
        <p:nvSpPr>
          <p:cNvPr id="16" name="Tekstvak 15"/>
          <p:cNvSpPr txBox="1"/>
          <p:nvPr/>
        </p:nvSpPr>
        <p:spPr>
          <a:xfrm>
            <a:off x="-514350" y="6264928"/>
            <a:ext cx="1680209" cy="4770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sz="2500" b="1" dirty="0">
                <a:solidFill>
                  <a:schemeClr val="bg1"/>
                </a:solidFill>
              </a:rPr>
              <a:t>	   D</a:t>
            </a:r>
          </a:p>
        </p:txBody>
      </p:sp>
      <p:sp>
        <p:nvSpPr>
          <p:cNvPr id="17" name="Tekstvak 16"/>
          <p:cNvSpPr txBox="1"/>
          <p:nvPr/>
        </p:nvSpPr>
        <p:spPr>
          <a:xfrm>
            <a:off x="1165861" y="6264928"/>
            <a:ext cx="4561170" cy="477054"/>
          </a:xfrm>
          <a:prstGeom prst="rect">
            <a:avLst/>
          </a:prstGeom>
          <a:solidFill>
            <a:srgbClr val="F2DE40"/>
          </a:solidFill>
          <a:ln>
            <a:solidFill>
              <a:srgbClr val="F2DE40"/>
            </a:solidFill>
          </a:ln>
        </p:spPr>
        <p:txBody>
          <a:bodyPr wrap="square" rtlCol="0">
            <a:spAutoFit/>
          </a:bodyPr>
          <a:lstStyle/>
          <a:p>
            <a:r>
              <a:rPr lang="en-US" sz="2500" b="1" dirty="0"/>
              <a:t>position of the jet stream</a:t>
            </a:r>
            <a:endParaRPr lang="nl-NL" sz="2500" b="1" dirty="0"/>
          </a:p>
        </p:txBody>
      </p:sp>
      <p:sp>
        <p:nvSpPr>
          <p:cNvPr id="7" name="Tekstvak 6"/>
          <p:cNvSpPr txBox="1"/>
          <p:nvPr/>
        </p:nvSpPr>
        <p:spPr>
          <a:xfrm>
            <a:off x="1165860" y="274320"/>
            <a:ext cx="12192000" cy="4770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nl-NL" sz="2500" b="1" dirty="0"/>
              <a:t>In </a:t>
            </a:r>
            <a:r>
              <a:rPr lang="nl-NL" sz="2500" b="1" dirty="0" err="1"/>
              <a:t>what</a:t>
            </a:r>
            <a:r>
              <a:rPr lang="nl-NL" sz="2500" b="1" dirty="0"/>
              <a:t> country </a:t>
            </a:r>
            <a:r>
              <a:rPr lang="nl-NL" sz="2500" b="1" dirty="0" err="1"/>
              <a:t>were</a:t>
            </a:r>
            <a:r>
              <a:rPr lang="nl-NL" sz="2500" b="1" dirty="0"/>
              <a:t> these </a:t>
            </a:r>
            <a:r>
              <a:rPr lang="nl-NL" sz="2500" b="1" dirty="0" err="1"/>
              <a:t>photographs</a:t>
            </a:r>
            <a:r>
              <a:rPr lang="nl-NL" sz="2500" b="1" dirty="0"/>
              <a:t> taken?</a:t>
            </a:r>
          </a:p>
        </p:txBody>
      </p:sp>
      <p:pic>
        <p:nvPicPr>
          <p:cNvPr id="23" name="Afbeelding 22" descr="achtergrond.emf">
            <a:extLst>
              <a:ext uri="{FF2B5EF4-FFF2-40B4-BE49-F238E27FC236}">
                <a16:creationId xmlns:a16="http://schemas.microsoft.com/office/drawing/2014/main" id="{4D5A2CDA-44F7-4587-ACD6-A9773A9545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" t="44456" r="-110" b="33231"/>
          <a:stretch/>
        </p:blipFill>
        <p:spPr>
          <a:xfrm>
            <a:off x="980901" y="272629"/>
            <a:ext cx="12635345" cy="861774"/>
          </a:xfrm>
          <a:prstGeom prst="rect">
            <a:avLst/>
          </a:prstGeom>
        </p:spPr>
      </p:pic>
      <p:sp>
        <p:nvSpPr>
          <p:cNvPr id="21" name="Tekstvak 20">
            <a:extLst>
              <a:ext uri="{FF2B5EF4-FFF2-40B4-BE49-F238E27FC236}">
                <a16:creationId xmlns:a16="http://schemas.microsoft.com/office/drawing/2014/main" id="{2DEFBFB0-83D9-4FD8-8DB6-91FFF5A2A1B5}"/>
              </a:ext>
            </a:extLst>
          </p:cNvPr>
          <p:cNvSpPr txBox="1"/>
          <p:nvPr/>
        </p:nvSpPr>
        <p:spPr>
          <a:xfrm>
            <a:off x="1055235" y="274319"/>
            <a:ext cx="111367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Two news items on extreme heat in North America and floods in Germany and Belgium. </a:t>
            </a:r>
            <a:r>
              <a:rPr lang="en-US" sz="2500" b="1" dirty="0"/>
              <a:t>How are these two events directly related?</a:t>
            </a:r>
            <a:endParaRPr lang="nl-NL" sz="2500" b="1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BB32C46-73D7-4780-AAFB-28DAFA07AF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235" y="1257394"/>
            <a:ext cx="6731341" cy="3227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3448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ekstvak 4"/>
          <p:cNvSpPr txBox="1"/>
          <p:nvPr/>
        </p:nvSpPr>
        <p:spPr>
          <a:xfrm>
            <a:off x="-731520" y="274320"/>
            <a:ext cx="12607290" cy="4770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	</a:t>
            </a:r>
            <a:r>
              <a:rPr lang="nl-NL" sz="2500" b="1" dirty="0">
                <a:solidFill>
                  <a:schemeClr val="bg1"/>
                </a:solidFill>
              </a:rPr>
              <a:t>Q 21</a:t>
            </a:r>
          </a:p>
        </p:txBody>
      </p:sp>
      <p:sp>
        <p:nvSpPr>
          <p:cNvPr id="10" name="Tekstvak 9"/>
          <p:cNvSpPr txBox="1"/>
          <p:nvPr/>
        </p:nvSpPr>
        <p:spPr>
          <a:xfrm>
            <a:off x="-514350" y="4552864"/>
            <a:ext cx="1680210" cy="4770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sz="2500" b="1" dirty="0">
                <a:solidFill>
                  <a:schemeClr val="bg1"/>
                </a:solidFill>
              </a:rPr>
              <a:t>	   A</a:t>
            </a:r>
          </a:p>
        </p:txBody>
      </p:sp>
      <p:sp>
        <p:nvSpPr>
          <p:cNvPr id="11" name="Tekstvak 10"/>
          <p:cNvSpPr txBox="1"/>
          <p:nvPr/>
        </p:nvSpPr>
        <p:spPr>
          <a:xfrm>
            <a:off x="1165861" y="4552864"/>
            <a:ext cx="2085339" cy="477054"/>
          </a:xfrm>
          <a:prstGeom prst="rect">
            <a:avLst/>
          </a:prstGeom>
          <a:solidFill>
            <a:srgbClr val="F2DE40"/>
          </a:solidFill>
          <a:ln>
            <a:solidFill>
              <a:srgbClr val="F2DE40"/>
            </a:solidFill>
          </a:ln>
        </p:spPr>
        <p:txBody>
          <a:bodyPr wrap="square" rtlCol="0">
            <a:spAutoFit/>
          </a:bodyPr>
          <a:lstStyle/>
          <a:p>
            <a:r>
              <a:rPr lang="nl-NL" sz="2500" b="1" dirty="0"/>
              <a:t>0-14 </a:t>
            </a:r>
            <a:r>
              <a:rPr lang="nl-NL" sz="2500" b="1" dirty="0" err="1"/>
              <a:t>years</a:t>
            </a:r>
            <a:endParaRPr lang="nl-NL" sz="2500" b="1" dirty="0"/>
          </a:p>
        </p:txBody>
      </p:sp>
      <p:sp>
        <p:nvSpPr>
          <p:cNvPr id="12" name="Tekstvak 11"/>
          <p:cNvSpPr txBox="1"/>
          <p:nvPr/>
        </p:nvSpPr>
        <p:spPr>
          <a:xfrm>
            <a:off x="-514350" y="5123552"/>
            <a:ext cx="1680209" cy="4770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sz="2500" b="1" dirty="0">
                <a:solidFill>
                  <a:schemeClr val="bg1"/>
                </a:solidFill>
              </a:rPr>
              <a:t>	   B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1165861" y="5123552"/>
            <a:ext cx="2085339" cy="477054"/>
          </a:xfrm>
          <a:prstGeom prst="rect">
            <a:avLst/>
          </a:prstGeom>
          <a:solidFill>
            <a:srgbClr val="F2DE40"/>
          </a:solidFill>
          <a:ln>
            <a:solidFill>
              <a:srgbClr val="F2DE40"/>
            </a:solidFill>
          </a:ln>
        </p:spPr>
        <p:txBody>
          <a:bodyPr wrap="square" rtlCol="0">
            <a:spAutoFit/>
          </a:bodyPr>
          <a:lstStyle/>
          <a:p>
            <a:r>
              <a:rPr lang="nl-NL" sz="2500" b="1" dirty="0"/>
              <a:t>15-24 </a:t>
            </a:r>
            <a:r>
              <a:rPr lang="nl-NL" sz="2500" b="1" dirty="0" err="1"/>
              <a:t>years</a:t>
            </a:r>
            <a:endParaRPr lang="nl-NL" sz="2500" b="1" dirty="0"/>
          </a:p>
        </p:txBody>
      </p:sp>
      <p:sp>
        <p:nvSpPr>
          <p:cNvPr id="14" name="Tekstvak 13"/>
          <p:cNvSpPr txBox="1"/>
          <p:nvPr/>
        </p:nvSpPr>
        <p:spPr>
          <a:xfrm>
            <a:off x="-514350" y="5694240"/>
            <a:ext cx="1680209" cy="4770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sz="2500" b="1" dirty="0">
                <a:solidFill>
                  <a:schemeClr val="bg1"/>
                </a:solidFill>
              </a:rPr>
              <a:t>	   C</a:t>
            </a:r>
          </a:p>
        </p:txBody>
      </p:sp>
      <p:sp>
        <p:nvSpPr>
          <p:cNvPr id="15" name="Tekstvak 14"/>
          <p:cNvSpPr txBox="1"/>
          <p:nvPr/>
        </p:nvSpPr>
        <p:spPr>
          <a:xfrm>
            <a:off x="1165861" y="5694240"/>
            <a:ext cx="2085339" cy="477054"/>
          </a:xfrm>
          <a:prstGeom prst="rect">
            <a:avLst/>
          </a:prstGeom>
          <a:solidFill>
            <a:srgbClr val="F2DE40"/>
          </a:solidFill>
          <a:ln>
            <a:solidFill>
              <a:srgbClr val="F2DE40"/>
            </a:solidFill>
          </a:ln>
        </p:spPr>
        <p:txBody>
          <a:bodyPr wrap="square" rtlCol="0">
            <a:spAutoFit/>
          </a:bodyPr>
          <a:lstStyle/>
          <a:p>
            <a:r>
              <a:rPr lang="nl-NL" sz="2500" b="1" dirty="0"/>
              <a:t>25-64 </a:t>
            </a:r>
            <a:r>
              <a:rPr lang="nl-NL" sz="2500" b="1" dirty="0" err="1"/>
              <a:t>years</a:t>
            </a:r>
            <a:endParaRPr lang="nl-NL" sz="2500" b="1" dirty="0"/>
          </a:p>
        </p:txBody>
      </p:sp>
      <p:sp>
        <p:nvSpPr>
          <p:cNvPr id="16" name="Tekstvak 15"/>
          <p:cNvSpPr txBox="1"/>
          <p:nvPr/>
        </p:nvSpPr>
        <p:spPr>
          <a:xfrm>
            <a:off x="-514350" y="6264928"/>
            <a:ext cx="1680209" cy="4770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sz="2500" b="1" dirty="0">
                <a:solidFill>
                  <a:schemeClr val="bg1"/>
                </a:solidFill>
              </a:rPr>
              <a:t>	   D</a:t>
            </a:r>
          </a:p>
        </p:txBody>
      </p:sp>
      <p:sp>
        <p:nvSpPr>
          <p:cNvPr id="17" name="Tekstvak 16"/>
          <p:cNvSpPr txBox="1"/>
          <p:nvPr/>
        </p:nvSpPr>
        <p:spPr>
          <a:xfrm>
            <a:off x="1165861" y="6264928"/>
            <a:ext cx="2085339" cy="477054"/>
          </a:xfrm>
          <a:prstGeom prst="rect">
            <a:avLst/>
          </a:prstGeom>
          <a:solidFill>
            <a:srgbClr val="F2DE40"/>
          </a:solidFill>
          <a:ln>
            <a:solidFill>
              <a:srgbClr val="F2DE40"/>
            </a:solidFill>
          </a:ln>
        </p:spPr>
        <p:txBody>
          <a:bodyPr wrap="square" rtlCol="0">
            <a:spAutoFit/>
          </a:bodyPr>
          <a:lstStyle/>
          <a:p>
            <a:r>
              <a:rPr lang="nl-NL" sz="2500" b="1" dirty="0"/>
              <a:t>65+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1165860" y="274320"/>
            <a:ext cx="12192000" cy="4770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nl-NL" sz="2500" b="1" dirty="0"/>
              <a:t>In </a:t>
            </a:r>
            <a:r>
              <a:rPr lang="nl-NL" sz="2500" b="1" dirty="0" err="1"/>
              <a:t>what</a:t>
            </a:r>
            <a:r>
              <a:rPr lang="nl-NL" sz="2500" b="1" dirty="0"/>
              <a:t> country </a:t>
            </a:r>
            <a:r>
              <a:rPr lang="nl-NL" sz="2500" b="1" dirty="0" err="1"/>
              <a:t>were</a:t>
            </a:r>
            <a:r>
              <a:rPr lang="nl-NL" sz="2500" b="1" dirty="0"/>
              <a:t> these </a:t>
            </a:r>
            <a:r>
              <a:rPr lang="nl-NL" sz="2500" b="1" dirty="0" err="1"/>
              <a:t>photographs</a:t>
            </a:r>
            <a:r>
              <a:rPr lang="nl-NL" sz="2500" b="1" dirty="0"/>
              <a:t> taken?</a:t>
            </a:r>
          </a:p>
        </p:txBody>
      </p:sp>
      <p:pic>
        <p:nvPicPr>
          <p:cNvPr id="23" name="Afbeelding 22" descr="achtergrond.emf">
            <a:extLst>
              <a:ext uri="{FF2B5EF4-FFF2-40B4-BE49-F238E27FC236}">
                <a16:creationId xmlns:a16="http://schemas.microsoft.com/office/drawing/2014/main" id="{4D5A2CDA-44F7-4587-ACD6-A9773A9545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" t="44456" r="-110" b="33231"/>
          <a:stretch/>
        </p:blipFill>
        <p:spPr>
          <a:xfrm>
            <a:off x="980901" y="272630"/>
            <a:ext cx="12635345" cy="849732"/>
          </a:xfrm>
          <a:prstGeom prst="rect">
            <a:avLst/>
          </a:prstGeom>
        </p:spPr>
      </p:pic>
      <p:sp>
        <p:nvSpPr>
          <p:cNvPr id="21" name="Tekstvak 20">
            <a:extLst>
              <a:ext uri="{FF2B5EF4-FFF2-40B4-BE49-F238E27FC236}">
                <a16:creationId xmlns:a16="http://schemas.microsoft.com/office/drawing/2014/main" id="{2DEFBFB0-83D9-4FD8-8DB6-91FFF5A2A1B5}"/>
              </a:ext>
            </a:extLst>
          </p:cNvPr>
          <p:cNvSpPr txBox="1"/>
          <p:nvPr/>
        </p:nvSpPr>
        <p:spPr>
          <a:xfrm>
            <a:off x="1055235" y="274319"/>
            <a:ext cx="111367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/>
              <a:t>Which age group is indicated with the red line ("X") in this world population prediction graph?</a:t>
            </a:r>
            <a:endParaRPr lang="nl-NL" sz="2500" b="1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D4838325-011C-4154-89B5-57CB8ACE51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091" y="1362728"/>
            <a:ext cx="7478679" cy="5237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394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/>
          <p:cNvSpPr txBox="1"/>
          <p:nvPr/>
        </p:nvSpPr>
        <p:spPr>
          <a:xfrm>
            <a:off x="-731520" y="274320"/>
            <a:ext cx="12607290" cy="4770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	</a:t>
            </a:r>
            <a:r>
              <a:rPr lang="nl-NL" sz="2500" b="1" dirty="0">
                <a:solidFill>
                  <a:schemeClr val="bg1"/>
                </a:solidFill>
              </a:rPr>
              <a:t>Q 10</a:t>
            </a:r>
          </a:p>
        </p:txBody>
      </p:sp>
      <p:sp>
        <p:nvSpPr>
          <p:cNvPr id="10" name="Tekstvak 9"/>
          <p:cNvSpPr txBox="1"/>
          <p:nvPr/>
        </p:nvSpPr>
        <p:spPr>
          <a:xfrm>
            <a:off x="-514350" y="4552864"/>
            <a:ext cx="1680210" cy="4770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sz="2500" b="1" dirty="0">
                <a:solidFill>
                  <a:schemeClr val="bg1"/>
                </a:solidFill>
              </a:rPr>
              <a:t>	   A</a:t>
            </a:r>
          </a:p>
        </p:txBody>
      </p:sp>
      <p:sp>
        <p:nvSpPr>
          <p:cNvPr id="11" name="Tekstvak 10"/>
          <p:cNvSpPr txBox="1"/>
          <p:nvPr/>
        </p:nvSpPr>
        <p:spPr>
          <a:xfrm>
            <a:off x="1165861" y="4552864"/>
            <a:ext cx="2679630" cy="477054"/>
          </a:xfrm>
          <a:prstGeom prst="rect">
            <a:avLst/>
          </a:prstGeom>
          <a:solidFill>
            <a:srgbClr val="F2DE40"/>
          </a:solidFill>
          <a:ln>
            <a:solidFill>
              <a:srgbClr val="F2DE40"/>
            </a:solidFill>
          </a:ln>
        </p:spPr>
        <p:txBody>
          <a:bodyPr wrap="square" rtlCol="0">
            <a:spAutoFit/>
          </a:bodyPr>
          <a:lstStyle/>
          <a:p>
            <a:r>
              <a:rPr lang="en-US" sz="2500" b="1" dirty="0"/>
              <a:t>cirque glacier</a:t>
            </a:r>
            <a:endParaRPr lang="nl-NL" sz="2500" b="1" dirty="0"/>
          </a:p>
        </p:txBody>
      </p:sp>
      <p:sp>
        <p:nvSpPr>
          <p:cNvPr id="12" name="Tekstvak 11"/>
          <p:cNvSpPr txBox="1"/>
          <p:nvPr/>
        </p:nvSpPr>
        <p:spPr>
          <a:xfrm>
            <a:off x="-514350" y="5123552"/>
            <a:ext cx="1680209" cy="4770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sz="2500" b="1" dirty="0">
                <a:solidFill>
                  <a:schemeClr val="bg1"/>
                </a:solidFill>
              </a:rPr>
              <a:t>	   B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1165862" y="5123552"/>
            <a:ext cx="2679629" cy="477054"/>
          </a:xfrm>
          <a:prstGeom prst="rect">
            <a:avLst/>
          </a:prstGeom>
          <a:solidFill>
            <a:srgbClr val="F2DE40"/>
          </a:solidFill>
          <a:ln>
            <a:solidFill>
              <a:srgbClr val="F2DE40"/>
            </a:solidFill>
          </a:ln>
        </p:spPr>
        <p:txBody>
          <a:bodyPr wrap="square" rtlCol="0">
            <a:spAutoFit/>
          </a:bodyPr>
          <a:lstStyle/>
          <a:p>
            <a:r>
              <a:rPr lang="nl-NL" sz="2500" b="1" dirty="0" err="1"/>
              <a:t>piedmont</a:t>
            </a:r>
            <a:r>
              <a:rPr lang="nl-NL" sz="2500" b="1" dirty="0"/>
              <a:t> </a:t>
            </a:r>
            <a:r>
              <a:rPr lang="nl-NL" sz="2500" b="1" dirty="0" err="1"/>
              <a:t>glacier</a:t>
            </a:r>
            <a:endParaRPr lang="nl-NL" sz="2500" b="1" dirty="0"/>
          </a:p>
        </p:txBody>
      </p:sp>
      <p:sp>
        <p:nvSpPr>
          <p:cNvPr id="14" name="Tekstvak 13"/>
          <p:cNvSpPr txBox="1"/>
          <p:nvPr/>
        </p:nvSpPr>
        <p:spPr>
          <a:xfrm>
            <a:off x="-514350" y="5694240"/>
            <a:ext cx="1680209" cy="4770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sz="2500" b="1" dirty="0">
                <a:solidFill>
                  <a:schemeClr val="bg1"/>
                </a:solidFill>
              </a:rPr>
              <a:t>	   C</a:t>
            </a:r>
          </a:p>
        </p:txBody>
      </p:sp>
      <p:sp>
        <p:nvSpPr>
          <p:cNvPr id="15" name="Tekstvak 14"/>
          <p:cNvSpPr txBox="1"/>
          <p:nvPr/>
        </p:nvSpPr>
        <p:spPr>
          <a:xfrm>
            <a:off x="1165861" y="5694240"/>
            <a:ext cx="2679629" cy="477054"/>
          </a:xfrm>
          <a:prstGeom prst="rect">
            <a:avLst/>
          </a:prstGeom>
          <a:solidFill>
            <a:srgbClr val="F2DE40"/>
          </a:solidFill>
          <a:ln>
            <a:solidFill>
              <a:srgbClr val="F2DE40"/>
            </a:solidFill>
          </a:ln>
        </p:spPr>
        <p:txBody>
          <a:bodyPr wrap="square" rtlCol="0">
            <a:spAutoFit/>
          </a:bodyPr>
          <a:lstStyle/>
          <a:p>
            <a:r>
              <a:rPr lang="nl-NL" sz="2500" b="1" dirty="0" err="1"/>
              <a:t>tidewater</a:t>
            </a:r>
            <a:r>
              <a:rPr lang="nl-NL" sz="2500" b="1" dirty="0"/>
              <a:t> </a:t>
            </a:r>
            <a:r>
              <a:rPr lang="nl-NL" sz="2500" b="1" dirty="0" err="1"/>
              <a:t>glacier</a:t>
            </a:r>
            <a:endParaRPr lang="nl-NL" sz="2500" b="1" dirty="0"/>
          </a:p>
        </p:txBody>
      </p:sp>
      <p:sp>
        <p:nvSpPr>
          <p:cNvPr id="16" name="Tekstvak 15"/>
          <p:cNvSpPr txBox="1"/>
          <p:nvPr/>
        </p:nvSpPr>
        <p:spPr>
          <a:xfrm>
            <a:off x="-514350" y="6264928"/>
            <a:ext cx="1680209" cy="4770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sz="2500" b="1" dirty="0">
                <a:solidFill>
                  <a:schemeClr val="bg1"/>
                </a:solidFill>
              </a:rPr>
              <a:t>	   D</a:t>
            </a:r>
          </a:p>
        </p:txBody>
      </p:sp>
      <p:sp>
        <p:nvSpPr>
          <p:cNvPr id="17" name="Tekstvak 16"/>
          <p:cNvSpPr txBox="1"/>
          <p:nvPr/>
        </p:nvSpPr>
        <p:spPr>
          <a:xfrm>
            <a:off x="1165861" y="6264928"/>
            <a:ext cx="2679629" cy="477054"/>
          </a:xfrm>
          <a:prstGeom prst="rect">
            <a:avLst/>
          </a:prstGeom>
          <a:solidFill>
            <a:srgbClr val="F2DE40"/>
          </a:solidFill>
          <a:ln>
            <a:solidFill>
              <a:srgbClr val="F2DE40"/>
            </a:solidFill>
          </a:ln>
        </p:spPr>
        <p:txBody>
          <a:bodyPr wrap="square" rtlCol="0">
            <a:spAutoFit/>
          </a:bodyPr>
          <a:lstStyle/>
          <a:p>
            <a:r>
              <a:rPr lang="nl-NL" sz="2500" b="1" dirty="0" err="1"/>
              <a:t>valley</a:t>
            </a:r>
            <a:r>
              <a:rPr lang="nl-NL" sz="2500" b="1" dirty="0"/>
              <a:t> </a:t>
            </a:r>
            <a:r>
              <a:rPr lang="nl-NL" sz="2500" b="1" dirty="0" err="1"/>
              <a:t>glacier</a:t>
            </a:r>
            <a:endParaRPr lang="nl-NL" sz="2500" b="1" dirty="0"/>
          </a:p>
        </p:txBody>
      </p:sp>
      <p:sp>
        <p:nvSpPr>
          <p:cNvPr id="7" name="Tekstvak 6"/>
          <p:cNvSpPr txBox="1"/>
          <p:nvPr/>
        </p:nvSpPr>
        <p:spPr>
          <a:xfrm>
            <a:off x="1165860" y="274320"/>
            <a:ext cx="12192000" cy="4770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nl-NL" sz="2500" b="1" dirty="0"/>
              <a:t>In </a:t>
            </a:r>
            <a:r>
              <a:rPr lang="nl-NL" sz="2500" b="1" dirty="0" err="1"/>
              <a:t>what</a:t>
            </a:r>
            <a:r>
              <a:rPr lang="nl-NL" sz="2500" b="1" dirty="0"/>
              <a:t> country </a:t>
            </a:r>
            <a:r>
              <a:rPr lang="nl-NL" sz="2500" b="1" dirty="0" err="1"/>
              <a:t>were</a:t>
            </a:r>
            <a:r>
              <a:rPr lang="nl-NL" sz="2500" b="1" dirty="0"/>
              <a:t> these </a:t>
            </a:r>
            <a:r>
              <a:rPr lang="nl-NL" sz="2500" b="1" dirty="0" err="1"/>
              <a:t>photographs</a:t>
            </a:r>
            <a:r>
              <a:rPr lang="nl-NL" sz="2500" b="1" dirty="0"/>
              <a:t> taken?</a:t>
            </a:r>
          </a:p>
        </p:txBody>
      </p:sp>
      <p:pic>
        <p:nvPicPr>
          <p:cNvPr id="23" name="Afbeelding 22" descr="achtergrond.emf">
            <a:extLst>
              <a:ext uri="{FF2B5EF4-FFF2-40B4-BE49-F238E27FC236}">
                <a16:creationId xmlns:a16="http://schemas.microsoft.com/office/drawing/2014/main" id="{4D5A2CDA-44F7-4587-ACD6-A9773A9545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" t="44456" r="-110" b="33231"/>
          <a:stretch/>
        </p:blipFill>
        <p:spPr>
          <a:xfrm>
            <a:off x="980901" y="272630"/>
            <a:ext cx="12635345" cy="477054"/>
          </a:xfrm>
          <a:prstGeom prst="rect">
            <a:avLst/>
          </a:prstGeom>
        </p:spPr>
      </p:pic>
      <p:sp>
        <p:nvSpPr>
          <p:cNvPr id="21" name="Tekstvak 20">
            <a:extLst>
              <a:ext uri="{FF2B5EF4-FFF2-40B4-BE49-F238E27FC236}">
                <a16:creationId xmlns:a16="http://schemas.microsoft.com/office/drawing/2014/main" id="{2DEFBFB0-83D9-4FD8-8DB6-91FFF5A2A1B5}"/>
              </a:ext>
            </a:extLst>
          </p:cNvPr>
          <p:cNvSpPr txBox="1"/>
          <p:nvPr/>
        </p:nvSpPr>
        <p:spPr>
          <a:xfrm>
            <a:off x="1055235" y="274319"/>
            <a:ext cx="1113676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Glacial-latte-art. </a:t>
            </a:r>
            <a:r>
              <a:rPr lang="en-US" sz="2500" b="1" dirty="0"/>
              <a:t>Which type of glacier is shown in this "Earth-cappuccino"?</a:t>
            </a:r>
            <a:endParaRPr lang="nl-NL" sz="2500" b="1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87A85C82-3941-4A18-911E-13856A85B1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041" y="944684"/>
            <a:ext cx="8471488" cy="5797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57983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24503</TotalTime>
  <Words>817</Words>
  <Application>Microsoft Office PowerPoint</Application>
  <PresentationFormat>Breedbeeld</PresentationFormat>
  <Paragraphs>137</Paragraphs>
  <Slides>11</Slides>
  <Notes>10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Inter</vt:lpstr>
      <vt:lpstr>Montserrat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Tim Schuring</dc:creator>
  <cp:lastModifiedBy>Tim Schuring</cp:lastModifiedBy>
  <cp:revision>208</cp:revision>
  <dcterms:created xsi:type="dcterms:W3CDTF">2017-06-07T12:07:01Z</dcterms:created>
  <dcterms:modified xsi:type="dcterms:W3CDTF">2021-08-15T08:00:37Z</dcterms:modified>
</cp:coreProperties>
</file>